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sldIdLst>
    <p:sldId id="256" r:id="rId4"/>
    <p:sldId id="282" r:id="rId5"/>
    <p:sldId id="268" r:id="rId6"/>
    <p:sldId id="261" r:id="rId7"/>
    <p:sldId id="260" r:id="rId8"/>
    <p:sldId id="285" r:id="rId9"/>
    <p:sldId id="286" r:id="rId10"/>
    <p:sldId id="287" r:id="rId11"/>
    <p:sldId id="288" r:id="rId12"/>
    <p:sldId id="258" r:id="rId13"/>
    <p:sldId id="289" r:id="rId14"/>
    <p:sldId id="290" r:id="rId15"/>
    <p:sldId id="291" r:id="rId16"/>
    <p:sldId id="292" r:id="rId17"/>
    <p:sldId id="293" r:id="rId18"/>
    <p:sldId id="295" r:id="rId19"/>
    <p:sldId id="297" r:id="rId20"/>
    <p:sldId id="296" r:id="rId21"/>
    <p:sldId id="298" r:id="rId22"/>
    <p:sldId id="299" r:id="rId23"/>
    <p:sldId id="304" r:id="rId24"/>
    <p:sldId id="308" r:id="rId25"/>
    <p:sldId id="309" r:id="rId26"/>
    <p:sldId id="310" r:id="rId27"/>
    <p:sldId id="312" r:id="rId28"/>
    <p:sldId id="313" r:id="rId29"/>
    <p:sldId id="302" r:id="rId30"/>
    <p:sldId id="305" r:id="rId31"/>
    <p:sldId id="314" r:id="rId32"/>
    <p:sldId id="315" r:id="rId33"/>
    <p:sldId id="303" r:id="rId34"/>
    <p:sldId id="306"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6" r:id="rId53"/>
    <p:sldId id="338" r:id="rId54"/>
    <p:sldId id="333" r:id="rId55"/>
    <p:sldId id="337" r:id="rId56"/>
    <p:sldId id="334" r:id="rId57"/>
    <p:sldId id="339" r:id="rId58"/>
    <p:sldId id="335" r:id="rId59"/>
    <p:sldId id="340" r:id="rId60"/>
    <p:sldId id="341" r:id="rId61"/>
    <p:sldId id="265" r:id="rId62"/>
  </p:sldIdLst>
  <p:sldSz cx="12192000" cy="6858000"/>
  <p:notesSz cx="6858000" cy="9144000"/>
  <p:embeddedFontLst>
    <p:embeddedFont>
      <p:font typeface="Calibri" panose="020F0502020204030204" charset="0"/>
      <p:regular r:id="rId66"/>
      <p:bold r:id="rId67"/>
      <p:italic r:id="rId68"/>
      <p:boldItalic r:id="rId69"/>
    </p:embeddedFont>
    <p:embeddedFont>
      <p:font typeface="Fira Sans Medium" panose="020B0603050000020004" pitchFamily="34" charset="0"/>
      <p:regular r:id="rId70"/>
      <p:italic r:id="rId71"/>
    </p:embeddedFont>
    <p:embeddedFont>
      <p:font typeface="Calibri Light" panose="020F0302020204030204" charset="0"/>
      <p:regular r:id="rId72"/>
      <p: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1921"/>
    <a:srgbClr val="232F3E"/>
    <a:srgbClr val="FF9900"/>
    <a:srgbClr val="00674B"/>
    <a:srgbClr val="00AAE1"/>
    <a:srgbClr val="D9D9D9"/>
    <a:srgbClr val="FFA542"/>
    <a:srgbClr val="181717"/>
    <a:srgbClr val="E15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83" autoAdjust="0"/>
  </p:normalViewPr>
  <p:slideViewPr>
    <p:cSldViewPr snapToGrid="0" showGuides="1">
      <p:cViewPr varScale="1">
        <p:scale>
          <a:sx n="112" d="100"/>
          <a:sy n="112" d="100"/>
        </p:scale>
        <p:origin x="714" y="96"/>
      </p:cViewPr>
      <p:guideLst>
        <p:guide orient="horz" pos="2160"/>
        <p:guide pos="3840"/>
        <p:guide pos="395"/>
        <p:guide pos="7284"/>
        <p:guide orient="horz" pos="261"/>
        <p:guide orient="horz" pos="4090"/>
        <p:guide pos="5778"/>
        <p:guide orient="horz" pos="2515"/>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4.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8B8ED53-04B1-4CE0-9945-0D8638B4243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8B8ED53-04B1-4CE0-9945-0D8638B4243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8ED53-04B1-4CE0-9945-0D8638B4243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8B8ED53-04B1-4CE0-9945-0D8638B4243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8B8ED53-04B1-4CE0-9945-0D8638B4243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8ED53-04B1-4CE0-9945-0D8638B4243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5" name="Graphic 11"/>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4" name="Text Box 3"/>
          <p:cNvSpPr txBox="1"/>
          <p:nvPr/>
        </p:nvSpPr>
        <p:spPr>
          <a:xfrm>
            <a:off x="0" y="2094230"/>
            <a:ext cx="12191365" cy="1753235"/>
          </a:xfrm>
          <a:prstGeom prst="rect">
            <a:avLst/>
          </a:prstGeom>
          <a:noFill/>
        </p:spPr>
        <p:txBody>
          <a:bodyPr wrap="square" rtlCol="0">
            <a:spAutoFit/>
          </a:bodyPr>
          <a:p>
            <a:pPr algn="ctr"/>
            <a:r>
              <a:rPr lang="en-US" sz="5400" b="1">
                <a:latin typeface="Calibri" panose="020F0502020204030204" charset="0"/>
                <a:cs typeface="Calibri" panose="020F0502020204030204" charset="0"/>
              </a:rPr>
              <a:t>TÌM HIỂU APACHE HIVE VÀ </a:t>
            </a:r>
            <a:endParaRPr lang="en-US" sz="5400" b="1">
              <a:latin typeface="Calibri" panose="020F0502020204030204" charset="0"/>
              <a:cs typeface="Calibri" panose="020F0502020204030204" charset="0"/>
            </a:endParaRPr>
          </a:p>
          <a:p>
            <a:pPr algn="ctr"/>
            <a:r>
              <a:rPr lang="en-US" sz="5400" b="1">
                <a:latin typeface="Calibri" panose="020F0502020204030204" charset="0"/>
                <a:cs typeface="Calibri" panose="020F0502020204030204" charset="0"/>
              </a:rPr>
              <a:t>XÂY DỰNG DATA WAREHOUSE</a:t>
            </a:r>
            <a:endParaRPr lang="en-US" sz="5400" b="1">
              <a:latin typeface="Calibri" panose="020F0502020204030204" charset="0"/>
              <a:cs typeface="Calibri" panose="020F0502020204030204" charset="0"/>
            </a:endParaRPr>
          </a:p>
        </p:txBody>
      </p:sp>
      <p:sp>
        <p:nvSpPr>
          <p:cNvPr id="5" name="Text Box 4"/>
          <p:cNvSpPr txBox="1"/>
          <p:nvPr/>
        </p:nvSpPr>
        <p:spPr>
          <a:xfrm>
            <a:off x="6237605" y="4008755"/>
            <a:ext cx="4509770" cy="953135"/>
          </a:xfrm>
          <a:prstGeom prst="rect">
            <a:avLst/>
          </a:prstGeom>
          <a:noFill/>
        </p:spPr>
        <p:txBody>
          <a:bodyPr wrap="square" rtlCol="0">
            <a:spAutoFit/>
          </a:bodyPr>
          <a:p>
            <a:r>
              <a:rPr lang="en-US" sz="2800"/>
              <a:t>Môn: Điện toán Đám mây</a:t>
            </a:r>
            <a:endParaRPr lang="en-US" sz="2800"/>
          </a:p>
          <a:p>
            <a:r>
              <a:rPr lang="en-US" sz="2800"/>
              <a:t>GV: Thầy Huỳnh Xuân Phụng</a:t>
            </a:r>
            <a:endParaRPr 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rot="2700000">
            <a:off x="6295036" y="1202562"/>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p:cNvSpPr/>
          <p:nvPr/>
        </p:nvSpPr>
        <p:spPr>
          <a:xfrm rot="2700000">
            <a:off x="11478235" y="4240803"/>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10" name="Picture 10" descr="kien-truc-cua-ngon-ngu-lap-trinh-hive"/>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6402705" y="1842135"/>
            <a:ext cx="5446395" cy="2995930"/>
          </a:xfrm>
          <a:prstGeom prst="rect">
            <a:avLst/>
          </a:prstGeom>
          <a:noFill/>
          <a:ln>
            <a:noFill/>
          </a:ln>
        </p:spPr>
      </p:pic>
      <p:sp>
        <p:nvSpPr>
          <p:cNvPr id="7" name="Rectangle: Rounded Corners 6"/>
          <p:cNvSpPr/>
          <p:nvPr/>
        </p:nvSpPr>
        <p:spPr>
          <a:xfrm rot="5400000">
            <a:off x="7388225" y="3590925"/>
            <a:ext cx="1192530" cy="3716020"/>
          </a:xfrm>
          <a:prstGeom prst="roundRect">
            <a:avLst>
              <a:gd name="adj" fmla="val 19231"/>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IN"/>
          </a:p>
        </p:txBody>
      </p:sp>
      <p:sp>
        <p:nvSpPr>
          <p:cNvPr id="30" name="TextBox 29"/>
          <p:cNvSpPr txBox="1"/>
          <p:nvPr/>
        </p:nvSpPr>
        <p:spPr>
          <a:xfrm>
            <a:off x="6126304" y="5159554"/>
            <a:ext cx="3716020" cy="521970"/>
          </a:xfrm>
          <a:prstGeom prst="rect">
            <a:avLst/>
          </a:prstGeom>
          <a:noFill/>
        </p:spPr>
        <p:txBody>
          <a:bodyPr wrap="none" rtlCol="0">
            <a:spAutoFit/>
          </a:bodyPr>
          <a:p>
            <a:r>
              <a:rPr lang="en-US" altLang="en-IN" sz="2800" dirty="0">
                <a:solidFill>
                  <a:schemeClr val="bg1"/>
                </a:solidFill>
                <a:latin typeface="Fira Sans Medium" panose="020B0603050000020004" pitchFamily="34" charset="0"/>
              </a:rPr>
              <a:t>Kiến trúc Apache Hive</a:t>
            </a:r>
            <a:endParaRPr lang="en-US" altLang="en-IN" sz="2800" dirty="0">
              <a:solidFill>
                <a:schemeClr val="bg1"/>
              </a:solidFill>
              <a:latin typeface="Fira Sans Medium" panose="020B0603050000020004" pitchFamily="34" charset="0"/>
            </a:endParaRPr>
          </a:p>
        </p:txBody>
      </p:sp>
      <p:sp>
        <p:nvSpPr>
          <p:cNvPr id="3" name="TextBox 87"/>
          <p:cNvSpPr txBox="1"/>
          <p:nvPr/>
        </p:nvSpPr>
        <p:spPr>
          <a:xfrm>
            <a:off x="1555508" y="293107"/>
            <a:ext cx="7928610" cy="768350"/>
          </a:xfrm>
          <a:prstGeom prst="rect">
            <a:avLst/>
          </a:prstGeom>
          <a:noFill/>
        </p:spPr>
        <p:txBody>
          <a:bodyPr wrap="none" rtlCol="0">
            <a:spAutoFit/>
          </a:bodyPr>
          <a:lstStyle/>
          <a:p>
            <a:r>
              <a:rPr lang="en-US" altLang="en-IN" sz="4400" dirty="0">
                <a:latin typeface="Fira Sans Medium" panose="020B0603050000020004" pitchFamily="34" charset="0"/>
              </a:rPr>
              <a:t>2. KIẾN TRÚC CỦA APACHE HIVE</a:t>
            </a:r>
            <a:endParaRPr lang="en-US" altLang="en-IN" sz="4400" dirty="0">
              <a:latin typeface="Fira Sans Medium" panose="020B0603050000020004" pitchFamily="34" charset="0"/>
            </a:endParaRPr>
          </a:p>
        </p:txBody>
      </p:sp>
      <p:sp>
        <p:nvSpPr>
          <p:cNvPr id="4" name="Text Box 3"/>
          <p:cNvSpPr txBox="1"/>
          <p:nvPr/>
        </p:nvSpPr>
        <p:spPr>
          <a:xfrm>
            <a:off x="468630" y="1774825"/>
            <a:ext cx="5034915" cy="396938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Kiến trúc của Hive có rất nhiều thành phần khác nhau, tuy nhiên, có 5 thành phần chính được sử dụng nhiều nhất:</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User Interface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Meta Store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HiveQL Process Engine: </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Execution Engine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HDFS hoặc HBASE</a:t>
            </a:r>
            <a:endParaRPr lang="en-US" sz="2800" b="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495124" y="3827324"/>
            <a:ext cx="1121156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3. QUÁ TRÌNH HOẠT ĐỘNG CỦA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12" name="Picture 12" descr="Architecture and Working of Hive - GeeksforGeeks"/>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597535" y="1186180"/>
            <a:ext cx="9368790" cy="505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628015" y="1741805"/>
            <a:ext cx="10936605" cy="396938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1. Các truy vấn tới từ User Interface (CLI, Hive Web Interface, Thirft Server) được gửi tới thành phần Driver (Bước 1)</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2. Driver tạo ra mới 1 session cho truy vấn này và gửi query tới compiler để nhận lấy Execution Plan (Bước 2)</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3. Compilter nhận các metadata cần thiết từ Metastore (Bước 3, 4). Các metadata này sẽ được sử dụng để kiểm tra các biểu thức bên trong query mà Compiler nhận được.</a:t>
            </a:r>
            <a:endParaRPr lang="en-US" sz="2800" b="0">
              <a:latin typeface="Calibri" panose="020F0502020204030204" charset="0"/>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1275"/>
            <a:ext cx="10936605" cy="439991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4. Plan được sinh ra bởi Compiler (thông tin về các job (map-reduce) cần thiết để thực thi query sẽ được gửi lại tới thành phần thực thi (Bước 5)</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5. Execution engine nhận yêu cầu thực thi và lấy các metadata cần thiết và yêu cầu mapreduce thực thi công việc (Bước 6.1, 6.2, 6.3)</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6. Khi output được sinh ra, nó sẽ được ghi dưới dạng 1 temporary file, temorary file này sẽ cung cấp các thông tin cần thiết cho các stages khác của plan. Nội dung của các temporary file này được execution đọc trực tiếp từ HDFS như là 1 phần của các lời gọi từ Driver (Bước 7, 8, 9)</a:t>
            </a:r>
            <a:endParaRPr lang="en-US" sz="2800" b="0">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886919" y="3816529"/>
            <a:ext cx="1042797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4. TỔ CHỨC DỮ LIỆU TRONG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27970" cy="768350"/>
          </a:xfrm>
          <a:prstGeom prst="rect">
            <a:avLst/>
          </a:prstGeom>
          <a:noFill/>
        </p:spPr>
        <p:txBody>
          <a:bodyPr wrap="none" rtlCol="0">
            <a:spAutoFit/>
          </a:bodyPr>
          <a:p>
            <a:r>
              <a:rPr lang="en-US" altLang="en-IN" sz="4400" dirty="0">
                <a:latin typeface="Fira Sans Medium" panose="020B0603050000020004" pitchFamily="34" charset="0"/>
              </a:rPr>
              <a:t>4. TỔ CHỨC DỮ LIỆU TRONG APACHE HIVE</a:t>
            </a:r>
            <a:endParaRPr lang="en-US" altLang="en-IN" sz="4400" dirty="0">
              <a:latin typeface="Fira Sans Medium" panose="020B0603050000020004" pitchFamily="34" charset="0"/>
            </a:endParaRPr>
          </a:p>
        </p:txBody>
      </p:sp>
      <p:pic>
        <p:nvPicPr>
          <p:cNvPr id="26" name="Picture 26" descr="Apache Hive Data models"/>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6036945" y="2143125"/>
            <a:ext cx="5695315" cy="2981960"/>
          </a:xfrm>
          <a:prstGeom prst="rect">
            <a:avLst/>
          </a:prstGeom>
          <a:noFill/>
          <a:ln>
            <a:noFill/>
          </a:ln>
        </p:spPr>
      </p:pic>
      <p:sp>
        <p:nvSpPr>
          <p:cNvPr id="15" name="Text Box 14"/>
          <p:cNvSpPr txBox="1"/>
          <p:nvPr/>
        </p:nvSpPr>
        <p:spPr>
          <a:xfrm>
            <a:off x="597535" y="1433830"/>
            <a:ext cx="5142865" cy="439991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Dữ liệu trong Hive được tổ chức thành các kiểu sau:</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Databases</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Tables:  Hive có 2 kiểu table đó là: Managed Table và External tables.</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Partions, Ví dụ: /warehouse/web_log/date=”01-01-2014″</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Buckets</a:t>
            </a:r>
            <a:endParaRPr lang="en-US" sz="2800" b="0">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886919" y="3816529"/>
            <a:ext cx="1045591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5. CÁC KIỂU DỮ LIỆU TRONG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55910" cy="768350"/>
          </a:xfrm>
          <a:prstGeom prst="rect">
            <a:avLst/>
          </a:prstGeom>
          <a:noFill/>
        </p:spPr>
        <p:txBody>
          <a:bodyPr wrap="none" rtlCol="0">
            <a:spAutoFit/>
          </a:bodyPr>
          <a:p>
            <a:r>
              <a:rPr lang="en-US" altLang="en-IN" sz="4400" dirty="0">
                <a:latin typeface="Fira Sans Medium" panose="020B0603050000020004" pitchFamily="34" charset="0"/>
              </a:rPr>
              <a:t>5. CÁC KIỂU DỮ LIỆU TRONG APACHE HIVE</a:t>
            </a:r>
            <a:endParaRPr lang="en-US" altLang="en-IN" sz="4400" dirty="0">
              <a:latin typeface="Fira Sans Medium" panose="020B0603050000020004" pitchFamily="34" charset="0"/>
            </a:endParaRPr>
          </a:p>
        </p:txBody>
      </p:sp>
      <p:sp>
        <p:nvSpPr>
          <p:cNvPr id="100" name="Text Box 99"/>
          <p:cNvSpPr txBox="1"/>
          <p:nvPr/>
        </p:nvSpPr>
        <p:spPr>
          <a:xfrm>
            <a:off x="597535" y="1386840"/>
            <a:ext cx="10854690" cy="3969385"/>
          </a:xfrm>
          <a:prstGeom prst="rect">
            <a:avLst/>
          </a:prstGeom>
          <a:noFill/>
          <a:ln w="9525">
            <a:noFill/>
          </a:ln>
        </p:spPr>
        <p:txBody>
          <a:bodyPr wrap="square">
            <a:spAutoFit/>
          </a:bodyPr>
          <a:p>
            <a:pPr indent="0"/>
            <a:r>
              <a:rPr lang="en-US" sz="2800" b="1">
                <a:latin typeface="Calibri" panose="020F0502020204030204" charset="0"/>
                <a:cs typeface="Calibri" panose="020F0502020204030204" charset="0"/>
              </a:rPr>
              <a:t>- Kiểu dữ liệu nguyên thủy</a:t>
            </a:r>
            <a:r>
              <a:rPr lang="en-US" sz="2800" b="0">
                <a:latin typeface="Calibri" panose="020F0502020204030204" charset="0"/>
                <a:cs typeface="Calibri" panose="020F0502020204030204" charset="0"/>
              </a:rPr>
              <a:t>: Mỗi columns có 1 kiểu dữ liệu cố định. Các kiểu dữ liệu nguyên thủy sau sẽ được hỗ trợ đối với Hive: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Integers: TINYINT (1 byte), SMALLINT (2 byte), INT (4 byte), oBIGINT (8 byte)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Boolean type: oBOOLEAN (TRUE/ FALSE)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Floating point numbers: FLOAT (single precision), DOUBLE (Double precision)</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String type: STRING (sequence of characters in a specified character set)</a:t>
            </a:r>
            <a:endParaRPr lang="en-US" sz="2800" b="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55910" cy="768350"/>
          </a:xfrm>
          <a:prstGeom prst="rect">
            <a:avLst/>
          </a:prstGeom>
          <a:noFill/>
        </p:spPr>
        <p:txBody>
          <a:bodyPr wrap="none" rtlCol="0">
            <a:spAutoFit/>
          </a:bodyPr>
          <a:p>
            <a:r>
              <a:rPr lang="en-US" altLang="en-IN" sz="4400" dirty="0">
                <a:latin typeface="Fira Sans Medium" panose="020B0603050000020004" pitchFamily="34" charset="0"/>
              </a:rPr>
              <a:t>5. CÁC KIỂU DỮ LIỆU TRONG APACHE HIVE</a:t>
            </a:r>
            <a:endParaRPr lang="en-US" altLang="en-IN" sz="4400" dirty="0">
              <a:latin typeface="Fira Sans Medium" panose="020B0603050000020004" pitchFamily="34" charset="0"/>
            </a:endParaRPr>
          </a:p>
        </p:txBody>
      </p:sp>
      <p:sp>
        <p:nvSpPr>
          <p:cNvPr id="100" name="Text Box 99"/>
          <p:cNvSpPr txBox="1"/>
          <p:nvPr/>
        </p:nvSpPr>
        <p:spPr>
          <a:xfrm>
            <a:off x="597535" y="1386840"/>
            <a:ext cx="10854690" cy="3969385"/>
          </a:xfrm>
          <a:prstGeom prst="rect">
            <a:avLst/>
          </a:prstGeom>
          <a:noFill/>
          <a:ln w="9525">
            <a:noFill/>
          </a:ln>
        </p:spPr>
        <p:txBody>
          <a:bodyPr wrap="square">
            <a:spAutoFit/>
          </a:bodyPr>
          <a:p>
            <a:pPr indent="0"/>
            <a:r>
              <a:rPr lang="en-US" sz="2800" b="1">
                <a:latin typeface="Calibri" panose="020F0502020204030204" charset="0"/>
                <a:cs typeface="Calibri" panose="020F0502020204030204" charset="0"/>
              </a:rPr>
              <a:t>- Các kiểu dữ liệu khác</a:t>
            </a:r>
            <a:r>
              <a:rPr lang="en-US" sz="2800">
                <a:latin typeface="Calibri" panose="020F0502020204030204" charset="0"/>
                <a:cs typeface="Calibri" panose="020F0502020204030204" charset="0"/>
              </a:rPr>
              <a:t>:</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+Structs: là kiểu dữ liệu mà mỗi phần tử bên trong đó có thể được truy cập thông qua việc sử dụng ký hiệu (.). Ví dụ, với kiểu dữ liệu STRUCT {a INT; b INT} ví dụ trường a của nó có thể truy cập thông qua c.a</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+Maps (key-value tuples): là kiểu dữ liệu mà các phần tử sẽ được truy cập thông qua ký hiệu [‘element name’]. Đối với map M thực hiện việc map dữ liệu đối với khóa ‘group’ -&gt; thì dữ liệu sẽ được sử dụng bởi trường M[‘group’]</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+Arrays (indexable lists): Kiểu mảng.</a:t>
            </a:r>
            <a:endParaRPr lang="en-US" sz="28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619037" y="287512"/>
            <a:ext cx="6269990" cy="768350"/>
          </a:xfrm>
          <a:prstGeom prst="rect">
            <a:avLst/>
          </a:prstGeom>
          <a:noFill/>
        </p:spPr>
        <p:txBody>
          <a:bodyPr wrap="none" rtlCol="0">
            <a:spAutoFit/>
          </a:bodyPr>
          <a:p>
            <a:r>
              <a:rPr lang="en-US" altLang="en-IN" sz="4400" dirty="0">
                <a:latin typeface="Fira Sans Medium" panose="020B0603050000020004" pitchFamily="34" charset="0"/>
              </a:rPr>
              <a:t>DANH SÁCH THÀNH VIÊN</a:t>
            </a:r>
            <a:endParaRPr lang="en-US" altLang="en-IN" sz="4400" dirty="0">
              <a:latin typeface="Fira Sans Medium" panose="020B0603050000020004" pitchFamily="34" charset="0"/>
            </a:endParaRPr>
          </a:p>
        </p:txBody>
      </p:sp>
      <p:graphicFrame>
        <p:nvGraphicFramePr>
          <p:cNvPr id="3" name="Table 2"/>
          <p:cNvGraphicFramePr/>
          <p:nvPr/>
        </p:nvGraphicFramePr>
        <p:xfrm>
          <a:off x="1214755" y="2597150"/>
          <a:ext cx="9762490" cy="2227580"/>
        </p:xfrm>
        <a:graphic>
          <a:graphicData uri="http://schemas.openxmlformats.org/drawingml/2006/table">
            <a:tbl>
              <a:tblPr firstRow="1" bandRow="1">
                <a:tableStyleId>{5C22544A-7EE6-4342-B048-85BDC9FD1C3A}</a:tableStyleId>
              </a:tblPr>
              <a:tblGrid>
                <a:gridCol w="4881245"/>
                <a:gridCol w="4881245"/>
              </a:tblGrid>
              <a:tr h="556895">
                <a:tc>
                  <a:txBody>
                    <a:bodyPr/>
                    <a:p>
                      <a:pPr>
                        <a:buNone/>
                      </a:pPr>
                      <a:r>
                        <a:rPr lang="en-US" sz="2800"/>
                        <a:t>Họ và tên</a:t>
                      </a:r>
                      <a:endParaRPr lang="en-US" sz="2800"/>
                    </a:p>
                  </a:txBody>
                  <a:tcPr>
                    <a:solidFill>
                      <a:srgbClr val="FF9900"/>
                    </a:solidFill>
                  </a:tcPr>
                </a:tc>
                <a:tc>
                  <a:txBody>
                    <a:bodyPr/>
                    <a:p>
                      <a:pPr>
                        <a:buNone/>
                      </a:pPr>
                      <a:r>
                        <a:rPr lang="en-US" sz="2800"/>
                        <a:t>MSSV</a:t>
                      </a:r>
                      <a:endParaRPr lang="en-US" sz="2800"/>
                    </a:p>
                  </a:txBody>
                  <a:tcPr>
                    <a:solidFill>
                      <a:srgbClr val="FF9900"/>
                    </a:solidFill>
                  </a:tcPr>
                </a:tc>
              </a:tr>
              <a:tr h="556895">
                <a:tc>
                  <a:txBody>
                    <a:bodyPr/>
                    <a:p>
                      <a:pPr>
                        <a:buNone/>
                      </a:pPr>
                      <a:r>
                        <a:rPr lang="en-US" sz="2800">
                          <a:solidFill>
                            <a:schemeClr val="bg1"/>
                          </a:solidFill>
                        </a:rPr>
                        <a:t>Lê Khánh An</a:t>
                      </a:r>
                      <a:endParaRPr lang="en-US" sz="2800">
                        <a:solidFill>
                          <a:schemeClr val="bg1"/>
                        </a:solidFill>
                      </a:endParaRPr>
                    </a:p>
                  </a:txBody>
                  <a:tcPr>
                    <a:solidFill>
                      <a:srgbClr val="131921"/>
                    </a:solidFill>
                  </a:tcPr>
                </a:tc>
                <a:tc>
                  <a:txBody>
                    <a:bodyPr/>
                    <a:p>
                      <a:pPr>
                        <a:buNone/>
                      </a:pPr>
                      <a:r>
                        <a:rPr lang="en-US" sz="2800">
                          <a:solidFill>
                            <a:schemeClr val="bg1"/>
                          </a:solidFill>
                        </a:rPr>
                        <a:t>20119316</a:t>
                      </a:r>
                      <a:endParaRPr lang="en-US" sz="2800">
                        <a:solidFill>
                          <a:schemeClr val="bg1"/>
                        </a:solidFill>
                      </a:endParaRPr>
                    </a:p>
                  </a:txBody>
                  <a:tcPr>
                    <a:solidFill>
                      <a:srgbClr val="131921"/>
                    </a:solidFill>
                  </a:tcPr>
                </a:tc>
              </a:tr>
              <a:tr h="556895">
                <a:tc>
                  <a:txBody>
                    <a:bodyPr/>
                    <a:p>
                      <a:pPr>
                        <a:buNone/>
                      </a:pPr>
                      <a:r>
                        <a:rPr lang="en-US" sz="2800">
                          <a:solidFill>
                            <a:schemeClr val="bg1"/>
                          </a:solidFill>
                        </a:rPr>
                        <a:t>Lê Công Trình</a:t>
                      </a:r>
                      <a:endParaRPr lang="en-US" sz="2800">
                        <a:solidFill>
                          <a:schemeClr val="bg1"/>
                        </a:solidFill>
                      </a:endParaRPr>
                    </a:p>
                  </a:txBody>
                  <a:tcPr>
                    <a:solidFill>
                      <a:srgbClr val="232F3E"/>
                    </a:solidFill>
                  </a:tcPr>
                </a:tc>
                <a:tc>
                  <a:txBody>
                    <a:bodyPr/>
                    <a:p>
                      <a:pPr>
                        <a:buNone/>
                      </a:pPr>
                      <a:r>
                        <a:rPr lang="en-US" sz="2800">
                          <a:solidFill>
                            <a:schemeClr val="bg1"/>
                          </a:solidFill>
                        </a:rPr>
                        <a:t>20110408</a:t>
                      </a:r>
                      <a:endParaRPr lang="en-US" sz="2800">
                        <a:solidFill>
                          <a:schemeClr val="bg1"/>
                        </a:solidFill>
                      </a:endParaRPr>
                    </a:p>
                  </a:txBody>
                  <a:tcPr>
                    <a:solidFill>
                      <a:srgbClr val="232F3E"/>
                    </a:solidFill>
                  </a:tcPr>
                </a:tc>
              </a:tr>
              <a:tr h="556895">
                <a:tc>
                  <a:txBody>
                    <a:bodyPr/>
                    <a:p>
                      <a:pPr>
                        <a:buNone/>
                      </a:pPr>
                      <a:r>
                        <a:rPr lang="en-US" sz="2800">
                          <a:solidFill>
                            <a:schemeClr val="bg1"/>
                          </a:solidFill>
                        </a:rPr>
                        <a:t>Lưu Đặc Vũ</a:t>
                      </a:r>
                      <a:endParaRPr lang="en-US" sz="2800">
                        <a:solidFill>
                          <a:schemeClr val="bg1"/>
                        </a:solidFill>
                      </a:endParaRPr>
                    </a:p>
                  </a:txBody>
                  <a:tcPr>
                    <a:solidFill>
                      <a:srgbClr val="131921"/>
                    </a:solidFill>
                  </a:tcPr>
                </a:tc>
                <a:tc>
                  <a:txBody>
                    <a:bodyPr/>
                    <a:p>
                      <a:pPr>
                        <a:buNone/>
                      </a:pPr>
                      <a:r>
                        <a:rPr lang="en-US" sz="2800">
                          <a:solidFill>
                            <a:schemeClr val="bg1"/>
                          </a:solidFill>
                          <a:sym typeface="+mn-ea"/>
                        </a:rPr>
                        <a:t>20110044</a:t>
                      </a:r>
                      <a:endParaRPr lang="en-US" sz="2800">
                        <a:solidFill>
                          <a:schemeClr val="bg1"/>
                        </a:solidFill>
                        <a:sym typeface="+mn-ea"/>
                      </a:endParaRPr>
                    </a:p>
                  </a:txBody>
                  <a:tcPr>
                    <a:solidFill>
                      <a:srgbClr val="13192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1997534" y="179"/>
            <a:ext cx="819721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XÂY DỰNG DATA WAREHOUSE</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1. CẤU HÌNH APACHE HADOOP</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549846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Cài đặt môi trường java</a:t>
            </a:r>
            <a:endParaRPr lang="en-US" sz="2800">
              <a:latin typeface="Calibri" panose="020F0502020204030204" charset="0"/>
              <a:cs typeface="Calibri" panose="020F0502020204030204" charset="0"/>
            </a:endParaRPr>
          </a:p>
        </p:txBody>
      </p:sp>
      <p:pic>
        <p:nvPicPr>
          <p:cNvPr id="781" name="Picture 781"/>
          <p:cNvPicPr>
            <a:picLocks noChangeAspect="1"/>
          </p:cNvPicPr>
          <p:nvPr>
            <p:ph type="pic" sz="quarter" idx="10"/>
          </p:nvPr>
        </p:nvPicPr>
        <p:blipFill>
          <a:blip r:embed="rId1"/>
          <a:srcRect t="1923" b="1"/>
          <a:stretch>
            <a:fillRect/>
          </a:stretch>
        </p:blipFill>
        <p:spPr>
          <a:xfrm>
            <a:off x="597535" y="2048510"/>
            <a:ext cx="10936605" cy="353187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981200"/>
            <a:ext cx="358965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Cài đặt OpenSSH server và client</a:t>
            </a:r>
            <a:endParaRPr lang="en-US" sz="2800">
              <a:latin typeface="Calibri" panose="020F0502020204030204" charset="0"/>
              <a:cs typeface="Calibri" panose="020F0502020204030204" charset="0"/>
            </a:endParaRPr>
          </a:p>
        </p:txBody>
      </p:sp>
      <p:pic>
        <p:nvPicPr>
          <p:cNvPr id="783" name="Picture 783"/>
          <p:cNvPicPr>
            <a:picLocks noChangeAspect="1"/>
          </p:cNvPicPr>
          <p:nvPr>
            <p:ph type="pic" sz="quarter" idx="10"/>
          </p:nvPr>
        </p:nvPicPr>
        <p:blipFill>
          <a:blip r:embed="rId1"/>
          <a:srcRect t="2000" b="1"/>
          <a:stretch>
            <a:fillRect/>
          </a:stretch>
        </p:blipFill>
        <p:spPr>
          <a:xfrm>
            <a:off x="4308475" y="1310640"/>
            <a:ext cx="7225665" cy="2294890"/>
          </a:xfrm>
          <a:prstGeom prst="rect">
            <a:avLst/>
          </a:prstGeom>
          <a:ln>
            <a:noFill/>
          </a:ln>
        </p:spPr>
      </p:pic>
      <p:pic>
        <p:nvPicPr>
          <p:cNvPr id="784" name="Picture 784"/>
          <p:cNvPicPr>
            <a:picLocks noChangeAspect="1"/>
          </p:cNvPicPr>
          <p:nvPr/>
        </p:nvPicPr>
        <p:blipFill>
          <a:blip r:embed="rId2"/>
          <a:srcRect t="1634"/>
          <a:stretch>
            <a:fillRect/>
          </a:stretch>
        </p:blipFill>
        <p:spPr>
          <a:xfrm>
            <a:off x="597535" y="3780790"/>
            <a:ext cx="4632960" cy="2603500"/>
          </a:xfrm>
          <a:prstGeom prst="rect">
            <a:avLst/>
          </a:prstGeom>
          <a:ln>
            <a:noFill/>
          </a:ln>
        </p:spPr>
      </p:pic>
      <p:sp>
        <p:nvSpPr>
          <p:cNvPr id="3" name="Text Box 2"/>
          <p:cNvSpPr txBox="1"/>
          <p:nvPr/>
        </p:nvSpPr>
        <p:spPr>
          <a:xfrm>
            <a:off x="6126480" y="4605655"/>
            <a:ext cx="358965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Tạo Hadoop user</a:t>
            </a:r>
            <a:endParaRPr lang="en-US" sz="2800">
              <a:latin typeface="Calibri" panose="020F0502020204030204" charset="0"/>
              <a:cs typeface="Calibri" panose="020F0502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44295"/>
            <a:ext cx="1093660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tạo khóa SSH và lưu khóa Public vào thư mục ssh. Cài đặt quyền cho user</a:t>
            </a:r>
            <a:endParaRPr lang="en-US" sz="2800">
              <a:latin typeface="Calibri" panose="020F0502020204030204" charset="0"/>
              <a:cs typeface="Calibri" panose="020F0502020204030204" charset="0"/>
            </a:endParaRPr>
          </a:p>
        </p:txBody>
      </p:sp>
      <p:pic>
        <p:nvPicPr>
          <p:cNvPr id="5" name="Picture 5"/>
          <p:cNvPicPr>
            <a:picLocks noChangeAspect="1"/>
          </p:cNvPicPr>
          <p:nvPr>
            <p:ph type="pic" sz="quarter" idx="10"/>
          </p:nvPr>
        </p:nvPicPr>
        <p:blipFill>
          <a:blip r:embed="rId1"/>
          <a:stretch>
            <a:fillRect/>
          </a:stretch>
        </p:blipFill>
        <p:spPr>
          <a:xfrm>
            <a:off x="597535" y="2357120"/>
            <a:ext cx="5438775" cy="3204845"/>
          </a:xfrm>
          <a:prstGeom prst="rect">
            <a:avLst/>
          </a:prstGeom>
        </p:spPr>
      </p:pic>
      <p:pic>
        <p:nvPicPr>
          <p:cNvPr id="7" name="Picture 7"/>
          <p:cNvPicPr>
            <a:picLocks noChangeAspect="1"/>
          </p:cNvPicPr>
          <p:nvPr/>
        </p:nvPicPr>
        <p:blipFill>
          <a:blip r:embed="rId2"/>
          <a:stretch>
            <a:fillRect/>
          </a:stretch>
        </p:blipFill>
        <p:spPr>
          <a:xfrm>
            <a:off x="6580505" y="2040255"/>
            <a:ext cx="4953635" cy="3839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44295"/>
            <a:ext cx="6675755" cy="521970"/>
          </a:xfrm>
          <a:prstGeom prst="rect">
            <a:avLst/>
          </a:prstGeom>
          <a:noFill/>
          <a:ln w="9525">
            <a:noFill/>
          </a:ln>
        </p:spPr>
        <p:txBody>
          <a:bodyPr wrap="square">
            <a:spAutoFit/>
          </a:bodyPr>
          <a:p>
            <a:pPr indent="0" algn="ctr"/>
            <a:r>
              <a:rPr lang="en-US" sz="2800">
                <a:latin typeface="Calibri" panose="020F0502020204030204" charset="0"/>
                <a:cs typeface="Calibri" panose="020F0502020204030204" charset="0"/>
              </a:rPr>
              <a:t>Cài đặt Hadoop 3.2.1 và giải nén</a:t>
            </a:r>
            <a:endParaRPr lang="en-US" sz="2800">
              <a:latin typeface="Calibri" panose="020F0502020204030204" charset="0"/>
              <a:cs typeface="Calibri" panose="020F0502020204030204" charset="0"/>
            </a:endParaRPr>
          </a:p>
        </p:txBody>
      </p:sp>
      <p:pic>
        <p:nvPicPr>
          <p:cNvPr id="9" name="Picture 9"/>
          <p:cNvPicPr>
            <a:picLocks noChangeAspect="1"/>
          </p:cNvPicPr>
          <p:nvPr>
            <p:ph type="pic" sz="quarter" idx="10"/>
          </p:nvPr>
        </p:nvPicPr>
        <p:blipFill>
          <a:blip r:embed="rId1"/>
          <a:stretch>
            <a:fillRect/>
          </a:stretch>
        </p:blipFill>
        <p:spPr>
          <a:xfrm>
            <a:off x="597535" y="2008505"/>
            <a:ext cx="6675755" cy="2108200"/>
          </a:xfrm>
          <a:prstGeom prst="rect">
            <a:avLst/>
          </a:prstGeom>
        </p:spPr>
      </p:pic>
      <p:pic>
        <p:nvPicPr>
          <p:cNvPr id="11" name="Picture 11"/>
          <p:cNvPicPr>
            <a:picLocks noChangeAspect="1"/>
          </p:cNvPicPr>
          <p:nvPr/>
        </p:nvPicPr>
        <p:blipFill>
          <a:blip r:embed="rId2"/>
          <a:stretch>
            <a:fillRect/>
          </a:stretch>
        </p:blipFill>
        <p:spPr>
          <a:xfrm>
            <a:off x="597535" y="4175760"/>
            <a:ext cx="4166235" cy="243205"/>
          </a:xfrm>
          <a:prstGeom prst="rect">
            <a:avLst/>
          </a:prstGeom>
        </p:spPr>
      </p:pic>
      <p:pic>
        <p:nvPicPr>
          <p:cNvPr id="28" name="Picture 28"/>
          <p:cNvPicPr>
            <a:picLocks noChangeAspect="1"/>
          </p:cNvPicPr>
          <p:nvPr/>
        </p:nvPicPr>
        <p:blipFill>
          <a:blip r:embed="rId3"/>
          <a:stretch>
            <a:fillRect/>
          </a:stretch>
        </p:blipFill>
        <p:spPr>
          <a:xfrm>
            <a:off x="7473950" y="2369820"/>
            <a:ext cx="4060190" cy="1384935"/>
          </a:xfrm>
          <a:prstGeom prst="rect">
            <a:avLst/>
          </a:prstGeom>
        </p:spPr>
      </p:pic>
      <p:sp>
        <p:nvSpPr>
          <p:cNvPr id="3" name="Text Box 2"/>
          <p:cNvSpPr txBox="1"/>
          <p:nvPr/>
        </p:nvSpPr>
        <p:spPr>
          <a:xfrm>
            <a:off x="7474585" y="1344295"/>
            <a:ext cx="4059555" cy="521970"/>
          </a:xfrm>
          <a:prstGeom prst="rect">
            <a:avLst/>
          </a:prstGeom>
          <a:noFill/>
          <a:ln w="9525">
            <a:noFill/>
          </a:ln>
        </p:spPr>
        <p:txBody>
          <a:bodyPr wrap="square">
            <a:spAutoFit/>
          </a:bodyPr>
          <a:p>
            <a:pPr indent="0" algn="ctr"/>
            <a:r>
              <a:rPr lang="en-US" sz="2800">
                <a:latin typeface="Calibri" panose="020F0502020204030204" charset="0"/>
                <a:cs typeface="Calibri" panose="020F0502020204030204" charset="0"/>
              </a:rPr>
              <a:t>Cấu hình file bashrc</a:t>
            </a:r>
            <a:endParaRPr lang="en-US" sz="2800">
              <a:latin typeface="Calibri" panose="020F0502020204030204" charset="0"/>
              <a:cs typeface="Calibri" panose="020F0502020204030204" charset="0"/>
            </a:endParaRPr>
          </a:p>
        </p:txBody>
      </p:sp>
      <p:pic>
        <p:nvPicPr>
          <p:cNvPr id="785" name="Picture 785"/>
          <p:cNvPicPr>
            <a:picLocks noChangeAspect="1"/>
          </p:cNvPicPr>
          <p:nvPr/>
        </p:nvPicPr>
        <p:blipFill>
          <a:blip r:embed="rId4"/>
          <a:stretch>
            <a:fillRect/>
          </a:stretch>
        </p:blipFill>
        <p:spPr>
          <a:xfrm>
            <a:off x="597535" y="5445760"/>
            <a:ext cx="5867400" cy="474980"/>
          </a:xfrm>
          <a:prstGeom prst="rect">
            <a:avLst/>
          </a:prstGeom>
        </p:spPr>
      </p:pic>
      <p:sp>
        <p:nvSpPr>
          <p:cNvPr id="4" name="Text Box 3"/>
          <p:cNvSpPr txBox="1"/>
          <p:nvPr/>
        </p:nvSpPr>
        <p:spPr>
          <a:xfrm>
            <a:off x="589280" y="4478020"/>
            <a:ext cx="5884545" cy="521970"/>
          </a:xfrm>
          <a:prstGeom prst="rect">
            <a:avLst/>
          </a:prstGeom>
          <a:noFill/>
          <a:ln w="9525">
            <a:noFill/>
          </a:ln>
        </p:spPr>
        <p:txBody>
          <a:bodyPr wrap="square">
            <a:spAutoFit/>
          </a:bodyPr>
          <a:p>
            <a:pPr indent="0" algn="ctr"/>
            <a:r>
              <a:rPr lang="en-US" sz="2800">
                <a:latin typeface="Calibri" panose="020F0502020204030204" charset="0"/>
                <a:cs typeface="Calibri" panose="020F0502020204030204" charset="0"/>
              </a:rPr>
              <a:t>Dùng lệnh source để lưu thay đổi</a:t>
            </a:r>
            <a:endParaRPr lang="en-US" sz="2800">
              <a:latin typeface="Calibri" panose="020F0502020204030204" charset="0"/>
              <a:cs typeface="Calibri" panose="020F0502020204030204" charset="0"/>
            </a:endParaRPr>
          </a:p>
        </p:txBody>
      </p:sp>
      <p:pic>
        <p:nvPicPr>
          <p:cNvPr id="13" name="Picture 13"/>
          <p:cNvPicPr>
            <a:picLocks noChangeAspect="1"/>
          </p:cNvPicPr>
          <p:nvPr/>
        </p:nvPicPr>
        <p:blipFill>
          <a:blip r:embed="rId5"/>
          <a:stretch>
            <a:fillRect/>
          </a:stretch>
        </p:blipFill>
        <p:spPr>
          <a:xfrm>
            <a:off x="6731000" y="5208905"/>
            <a:ext cx="4843780" cy="852805"/>
          </a:xfrm>
          <a:prstGeom prst="rect">
            <a:avLst/>
          </a:prstGeom>
        </p:spPr>
      </p:pic>
      <p:sp>
        <p:nvSpPr>
          <p:cNvPr id="6" name="Text Box 5"/>
          <p:cNvSpPr txBox="1"/>
          <p:nvPr/>
        </p:nvSpPr>
        <p:spPr>
          <a:xfrm>
            <a:off x="6731000" y="4472305"/>
            <a:ext cx="4909185" cy="521970"/>
          </a:xfrm>
          <a:prstGeom prst="rect">
            <a:avLst/>
          </a:prstGeom>
          <a:noFill/>
          <a:ln w="9525">
            <a:noFill/>
          </a:ln>
        </p:spPr>
        <p:txBody>
          <a:bodyPr wrap="square">
            <a:spAutoFit/>
          </a:bodyPr>
          <a:p>
            <a:pPr indent="0" algn="ctr"/>
            <a:r>
              <a:rPr lang="en-US" sz="2800">
                <a:latin typeface="Calibri" panose="020F0502020204030204" charset="0"/>
                <a:cs typeface="Calibri" panose="020F0502020204030204" charset="0"/>
              </a:rPr>
              <a:t>Cấu hình  hadoop-env.sh</a:t>
            </a:r>
            <a:endParaRPr lang="en-US" sz="2800">
              <a:latin typeface="Calibri" panose="020F0502020204030204" charset="0"/>
              <a:cs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29" name="Picture 29"/>
          <p:cNvPicPr>
            <a:picLocks noChangeAspect="1"/>
          </p:cNvPicPr>
          <p:nvPr>
            <p:ph type="pic" sz="quarter" idx="10"/>
          </p:nvPr>
        </p:nvPicPr>
        <p:blipFill>
          <a:blip r:embed="rId1"/>
          <a:stretch>
            <a:fillRect/>
          </a:stretch>
        </p:blipFill>
        <p:spPr>
          <a:xfrm>
            <a:off x="597535" y="1598930"/>
            <a:ext cx="4592955" cy="1953260"/>
          </a:xfrm>
          <a:prstGeom prst="rect">
            <a:avLst/>
          </a:prstGeom>
        </p:spPr>
      </p:pic>
      <p:pic>
        <p:nvPicPr>
          <p:cNvPr id="30" name="Picture 30"/>
          <p:cNvPicPr>
            <a:picLocks noChangeAspect="1"/>
          </p:cNvPicPr>
          <p:nvPr/>
        </p:nvPicPr>
        <p:blipFill>
          <a:blip r:embed="rId2"/>
          <a:stretch>
            <a:fillRect/>
          </a:stretch>
        </p:blipFill>
        <p:spPr>
          <a:xfrm>
            <a:off x="597535" y="4218940"/>
            <a:ext cx="4583430" cy="2202180"/>
          </a:xfrm>
          <a:prstGeom prst="rect">
            <a:avLst/>
          </a:prstGeom>
        </p:spPr>
      </p:pic>
      <p:pic>
        <p:nvPicPr>
          <p:cNvPr id="16" name="Picture 16"/>
          <p:cNvPicPr>
            <a:picLocks noChangeAspect="1"/>
          </p:cNvPicPr>
          <p:nvPr/>
        </p:nvPicPr>
        <p:blipFill>
          <a:blip r:embed="rId3"/>
          <a:stretch>
            <a:fillRect/>
          </a:stretch>
        </p:blipFill>
        <p:spPr>
          <a:xfrm>
            <a:off x="6352540" y="1598930"/>
            <a:ext cx="4688840" cy="1442720"/>
          </a:xfrm>
          <a:prstGeom prst="rect">
            <a:avLst/>
          </a:prstGeom>
        </p:spPr>
      </p:pic>
      <p:pic>
        <p:nvPicPr>
          <p:cNvPr id="6" name="Picture 6"/>
          <p:cNvPicPr>
            <a:picLocks noChangeAspect="1"/>
          </p:cNvPicPr>
          <p:nvPr/>
        </p:nvPicPr>
        <p:blipFill>
          <a:blip r:embed="rId4"/>
          <a:stretch>
            <a:fillRect/>
          </a:stretch>
        </p:blipFill>
        <p:spPr>
          <a:xfrm>
            <a:off x="6352540" y="3555365"/>
            <a:ext cx="5181600" cy="2882900"/>
          </a:xfrm>
          <a:prstGeom prst="rect">
            <a:avLst/>
          </a:prstGeom>
        </p:spPr>
      </p:pic>
      <p:sp>
        <p:nvSpPr>
          <p:cNvPr id="3" name="Text Box 2"/>
          <p:cNvSpPr txBox="1"/>
          <p:nvPr/>
        </p:nvSpPr>
        <p:spPr>
          <a:xfrm>
            <a:off x="597535" y="1043305"/>
            <a:ext cx="459232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Core-site.xml</a:t>
            </a:r>
            <a:endParaRPr lang="en-US" sz="2800">
              <a:latin typeface="Calibri" panose="020F0502020204030204" charset="0"/>
              <a:cs typeface="Calibri" panose="020F0502020204030204" charset="0"/>
            </a:endParaRPr>
          </a:p>
        </p:txBody>
      </p:sp>
      <p:sp>
        <p:nvSpPr>
          <p:cNvPr id="4" name="Text Box 3"/>
          <p:cNvSpPr txBox="1"/>
          <p:nvPr/>
        </p:nvSpPr>
        <p:spPr>
          <a:xfrm>
            <a:off x="597535" y="3655060"/>
            <a:ext cx="459232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hdfs-site.xml</a:t>
            </a:r>
            <a:endParaRPr lang="en-US" sz="2800">
              <a:latin typeface="Calibri" panose="020F0502020204030204" charset="0"/>
              <a:cs typeface="Calibri" panose="020F0502020204030204" charset="0"/>
            </a:endParaRPr>
          </a:p>
        </p:txBody>
      </p:sp>
      <p:sp>
        <p:nvSpPr>
          <p:cNvPr id="8" name="Text Box 7"/>
          <p:cNvSpPr txBox="1"/>
          <p:nvPr/>
        </p:nvSpPr>
        <p:spPr>
          <a:xfrm>
            <a:off x="6352540" y="1043305"/>
            <a:ext cx="459232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mapred.xml</a:t>
            </a:r>
            <a:endParaRPr lang="en-US" sz="2800">
              <a:latin typeface="Calibri" panose="020F0502020204030204" charset="0"/>
              <a:cs typeface="Calibri" panose="020F0502020204030204" charset="0"/>
            </a:endParaRPr>
          </a:p>
        </p:txBody>
      </p:sp>
      <p:sp>
        <p:nvSpPr>
          <p:cNvPr id="9" name="Text Box 8"/>
          <p:cNvSpPr txBox="1"/>
          <p:nvPr/>
        </p:nvSpPr>
        <p:spPr>
          <a:xfrm>
            <a:off x="6352540" y="3023235"/>
            <a:ext cx="459232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yarn-site.xml</a:t>
            </a:r>
            <a:endParaRPr lang="en-US" sz="2800">
              <a:latin typeface="Calibri" panose="020F0502020204030204" charset="0"/>
              <a:cs typeface="Calibri" panose="020F0502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562850" cy="768350"/>
          </a:xfrm>
          <a:prstGeom prst="rect">
            <a:avLst/>
          </a:prstGeom>
          <a:noFill/>
        </p:spPr>
        <p:txBody>
          <a:bodyPr wrap="none" rtlCol="0">
            <a:spAutoFit/>
          </a:bodyPr>
          <a:lstStyle/>
          <a:p>
            <a:r>
              <a:rPr lang="en-US" altLang="en-IN" sz="4400" dirty="0">
                <a:latin typeface="Fira Sans Medium" panose="020B0603050000020004" pitchFamily="34" charset="0"/>
              </a:rPr>
              <a:t>1. CẤU HÌNH APACHE HADOOP</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44295"/>
            <a:ext cx="647573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Định dạng NameNode</a:t>
            </a:r>
            <a:endParaRPr lang="en-US" sz="2800">
              <a:latin typeface="Calibri" panose="020F0502020204030204" charset="0"/>
              <a:cs typeface="Calibri" panose="020F0502020204030204" charset="0"/>
            </a:endParaRPr>
          </a:p>
        </p:txBody>
      </p:sp>
      <p:pic>
        <p:nvPicPr>
          <p:cNvPr id="8" name="Picture 8"/>
          <p:cNvPicPr>
            <a:picLocks noChangeAspect="1"/>
          </p:cNvPicPr>
          <p:nvPr>
            <p:ph type="pic" sz="quarter" idx="10"/>
          </p:nvPr>
        </p:nvPicPr>
        <p:blipFill>
          <a:blip r:embed="rId1"/>
          <a:stretch>
            <a:fillRect/>
          </a:stretch>
        </p:blipFill>
        <p:spPr>
          <a:xfrm>
            <a:off x="597535" y="1884680"/>
            <a:ext cx="5725160" cy="383540"/>
          </a:xfrm>
          <a:prstGeom prst="rect">
            <a:avLst/>
          </a:prstGeom>
        </p:spPr>
      </p:pic>
      <p:pic>
        <p:nvPicPr>
          <p:cNvPr id="17" name="Picture 17"/>
          <p:cNvPicPr>
            <a:picLocks noChangeAspect="1"/>
          </p:cNvPicPr>
          <p:nvPr/>
        </p:nvPicPr>
        <p:blipFill>
          <a:blip r:embed="rId2"/>
          <a:stretch>
            <a:fillRect/>
          </a:stretch>
        </p:blipFill>
        <p:spPr>
          <a:xfrm>
            <a:off x="597535" y="2335530"/>
            <a:ext cx="6476365" cy="1821815"/>
          </a:xfrm>
          <a:prstGeom prst="rect">
            <a:avLst/>
          </a:prstGeom>
        </p:spPr>
      </p:pic>
      <p:pic>
        <p:nvPicPr>
          <p:cNvPr id="19" name="Picture 19"/>
          <p:cNvPicPr>
            <a:picLocks noChangeAspect="1"/>
          </p:cNvPicPr>
          <p:nvPr/>
        </p:nvPicPr>
        <p:blipFill>
          <a:blip r:embed="rId3"/>
          <a:stretch>
            <a:fillRect/>
          </a:stretch>
        </p:blipFill>
        <p:spPr>
          <a:xfrm>
            <a:off x="597535" y="4954905"/>
            <a:ext cx="6475730" cy="929005"/>
          </a:xfrm>
          <a:prstGeom prst="rect">
            <a:avLst/>
          </a:prstGeom>
        </p:spPr>
      </p:pic>
      <p:sp>
        <p:nvSpPr>
          <p:cNvPr id="6" name="Text Box 5"/>
          <p:cNvSpPr txBox="1"/>
          <p:nvPr/>
        </p:nvSpPr>
        <p:spPr>
          <a:xfrm>
            <a:off x="546735" y="4295140"/>
            <a:ext cx="652716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chạy NameNode và DataNode</a:t>
            </a:r>
            <a:endParaRPr lang="en-US" sz="2800">
              <a:latin typeface="Calibri" panose="020F0502020204030204" charset="0"/>
              <a:cs typeface="Calibri" panose="020F0502020204030204" charset="0"/>
            </a:endParaRPr>
          </a:p>
        </p:txBody>
      </p:sp>
      <p:pic>
        <p:nvPicPr>
          <p:cNvPr id="20" name="Picture 20"/>
          <p:cNvPicPr>
            <a:picLocks noChangeAspect="1"/>
          </p:cNvPicPr>
          <p:nvPr/>
        </p:nvPicPr>
        <p:blipFill>
          <a:blip r:embed="rId4"/>
          <a:stretch>
            <a:fillRect/>
          </a:stretch>
        </p:blipFill>
        <p:spPr>
          <a:xfrm>
            <a:off x="7376795" y="2232025"/>
            <a:ext cx="4157345" cy="469265"/>
          </a:xfrm>
          <a:prstGeom prst="rect">
            <a:avLst/>
          </a:prstGeom>
        </p:spPr>
      </p:pic>
      <p:pic>
        <p:nvPicPr>
          <p:cNvPr id="786" name="Picture 786"/>
          <p:cNvPicPr>
            <a:picLocks noChangeAspect="1"/>
          </p:cNvPicPr>
          <p:nvPr/>
        </p:nvPicPr>
        <p:blipFill>
          <a:blip r:embed="rId5"/>
          <a:stretch>
            <a:fillRect/>
          </a:stretch>
        </p:blipFill>
        <p:spPr>
          <a:xfrm>
            <a:off x="7383780" y="3672840"/>
            <a:ext cx="4150360" cy="1212850"/>
          </a:xfrm>
          <a:prstGeom prst="rect">
            <a:avLst/>
          </a:prstGeom>
        </p:spPr>
      </p:pic>
      <p:sp>
        <p:nvSpPr>
          <p:cNvPr id="9" name="Text Box 8"/>
          <p:cNvSpPr txBox="1"/>
          <p:nvPr/>
        </p:nvSpPr>
        <p:spPr>
          <a:xfrm>
            <a:off x="7376160" y="1295400"/>
            <a:ext cx="4157980"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chạy Yarn và Nodemanagers</a:t>
            </a:r>
            <a:endParaRPr lang="en-US" sz="2800">
              <a:latin typeface="Calibri" panose="020F0502020204030204" charset="0"/>
              <a:cs typeface="Calibri" panose="020F0502020204030204" charset="0"/>
            </a:endParaRPr>
          </a:p>
        </p:txBody>
      </p:sp>
      <p:sp>
        <p:nvSpPr>
          <p:cNvPr id="10" name="Text Box 9"/>
          <p:cNvSpPr txBox="1"/>
          <p:nvPr/>
        </p:nvSpPr>
        <p:spPr>
          <a:xfrm>
            <a:off x="7376160" y="3105150"/>
            <a:ext cx="415798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Kiểm tra tiến trình</a:t>
            </a:r>
            <a:endParaRPr lang="en-US" sz="2800">
              <a:latin typeface="Calibri" panose="020F0502020204030204" charset="0"/>
              <a:cs typeface="Calibri" panose="020F050202020403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1997534" y="179"/>
            <a:ext cx="819721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XÂY DỰNG DATA WAREHOUSE</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2. CẤU HÌNH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3" name="TextBox 87"/>
          <p:cNvSpPr txBox="1"/>
          <p:nvPr/>
        </p:nvSpPr>
        <p:spPr>
          <a:xfrm>
            <a:off x="1555508" y="293107"/>
            <a:ext cx="6579870" cy="768350"/>
          </a:xfrm>
          <a:prstGeom prst="rect">
            <a:avLst/>
          </a:prstGeom>
          <a:noFill/>
        </p:spPr>
        <p:txBody>
          <a:bodyPr wrap="none" rtlCol="0">
            <a:spAutoFit/>
          </a:bodyPr>
          <a:lstStyle/>
          <a:p>
            <a:r>
              <a:rPr lang="en-US" altLang="en-IN" sz="4400" dirty="0">
                <a:latin typeface="Fira Sans Medium" panose="020B0603050000020004" pitchFamily="34" charset="0"/>
              </a:rPr>
              <a:t>2. CẤU HÌNH APACHE HIVE</a:t>
            </a:r>
            <a:endParaRPr lang="en-US" altLang="en-IN" sz="4400" dirty="0">
              <a:latin typeface="Fira Sans Medium" panose="020B0603050000020004" pitchFamily="34" charset="0"/>
            </a:endParaRPr>
          </a:p>
        </p:txBody>
      </p:sp>
      <p:sp>
        <p:nvSpPr>
          <p:cNvPr id="100" name="Text Box 99"/>
          <p:cNvSpPr txBox="1"/>
          <p:nvPr/>
        </p:nvSpPr>
        <p:spPr>
          <a:xfrm>
            <a:off x="597535" y="1344295"/>
            <a:ext cx="647573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Cài đặt Apache Hive 3.1.2 và giải nén</a:t>
            </a:r>
            <a:endParaRPr lang="en-US" sz="2800">
              <a:latin typeface="Calibri" panose="020F0502020204030204" charset="0"/>
              <a:cs typeface="Calibri" panose="020F0502020204030204" charset="0"/>
            </a:endParaRPr>
          </a:p>
        </p:txBody>
      </p:sp>
      <p:pic>
        <p:nvPicPr>
          <p:cNvPr id="22" name="Picture 22"/>
          <p:cNvPicPr>
            <a:picLocks noChangeAspect="1"/>
          </p:cNvPicPr>
          <p:nvPr>
            <p:ph type="pic" sz="quarter" idx="10"/>
          </p:nvPr>
        </p:nvPicPr>
        <p:blipFill>
          <a:blip r:embed="rId1"/>
          <a:stretch>
            <a:fillRect/>
          </a:stretch>
        </p:blipFill>
        <p:spPr>
          <a:xfrm>
            <a:off x="597535" y="1943735"/>
            <a:ext cx="5646420" cy="1480820"/>
          </a:xfrm>
          <a:prstGeom prst="rect">
            <a:avLst/>
          </a:prstGeom>
        </p:spPr>
      </p:pic>
      <p:pic>
        <p:nvPicPr>
          <p:cNvPr id="23" name="Picture 23"/>
          <p:cNvPicPr>
            <a:picLocks noChangeAspect="1"/>
          </p:cNvPicPr>
          <p:nvPr/>
        </p:nvPicPr>
        <p:blipFill>
          <a:blip r:embed="rId2"/>
          <a:srcRect t="1" b="14284"/>
          <a:stretch>
            <a:fillRect/>
          </a:stretch>
        </p:blipFill>
        <p:spPr>
          <a:xfrm>
            <a:off x="597535" y="3502025"/>
            <a:ext cx="5626735" cy="311785"/>
          </a:xfrm>
          <a:prstGeom prst="rect">
            <a:avLst/>
          </a:prstGeom>
          <a:ln>
            <a:noFill/>
          </a:ln>
        </p:spPr>
      </p:pic>
      <p:sp>
        <p:nvSpPr>
          <p:cNvPr id="11" name="Text Box 10"/>
          <p:cNvSpPr txBox="1"/>
          <p:nvPr/>
        </p:nvSpPr>
        <p:spPr>
          <a:xfrm>
            <a:off x="597535" y="4104005"/>
            <a:ext cx="647573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Cấu hình file .bashrc</a:t>
            </a:r>
            <a:endParaRPr lang="en-US" sz="2800">
              <a:latin typeface="Calibri" panose="020F0502020204030204" charset="0"/>
              <a:cs typeface="Calibri" panose="020F0502020204030204" charset="0"/>
            </a:endParaRPr>
          </a:p>
        </p:txBody>
      </p:sp>
      <p:pic>
        <p:nvPicPr>
          <p:cNvPr id="24" name="Picture 24"/>
          <p:cNvPicPr>
            <a:picLocks noChangeAspect="1"/>
          </p:cNvPicPr>
          <p:nvPr/>
        </p:nvPicPr>
        <p:blipFill>
          <a:blip r:embed="rId3"/>
          <a:srcRect b="7407"/>
          <a:stretch>
            <a:fillRect/>
          </a:stretch>
        </p:blipFill>
        <p:spPr>
          <a:xfrm>
            <a:off x="597535" y="4633595"/>
            <a:ext cx="5729605" cy="842645"/>
          </a:xfrm>
          <a:prstGeom prst="rect">
            <a:avLst/>
          </a:prstGeom>
          <a:ln>
            <a:noFill/>
          </a:ln>
        </p:spPr>
      </p:pic>
      <p:pic>
        <p:nvPicPr>
          <p:cNvPr id="25" name="Picture 25"/>
          <p:cNvPicPr>
            <a:picLocks noChangeAspect="1"/>
          </p:cNvPicPr>
          <p:nvPr/>
        </p:nvPicPr>
        <p:blipFill>
          <a:blip r:embed="rId4"/>
          <a:stretch>
            <a:fillRect/>
          </a:stretch>
        </p:blipFill>
        <p:spPr>
          <a:xfrm>
            <a:off x="6768465" y="1866265"/>
            <a:ext cx="4731385" cy="390525"/>
          </a:xfrm>
          <a:prstGeom prst="rect">
            <a:avLst/>
          </a:prstGeom>
        </p:spPr>
      </p:pic>
      <p:sp>
        <p:nvSpPr>
          <p:cNvPr id="12" name="Text Box 11"/>
          <p:cNvSpPr txBox="1"/>
          <p:nvPr/>
        </p:nvSpPr>
        <p:spPr>
          <a:xfrm>
            <a:off x="6768465" y="1344295"/>
            <a:ext cx="473138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Lưu thay đổi</a:t>
            </a:r>
            <a:endParaRPr lang="en-US" sz="2800">
              <a:latin typeface="Calibri" panose="020F0502020204030204" charset="0"/>
              <a:cs typeface="Calibri" panose="020F0502020204030204" charset="0"/>
            </a:endParaRPr>
          </a:p>
        </p:txBody>
      </p:sp>
      <p:pic>
        <p:nvPicPr>
          <p:cNvPr id="27" name="Picture 27"/>
          <p:cNvPicPr>
            <a:picLocks noChangeAspect="1"/>
          </p:cNvPicPr>
          <p:nvPr/>
        </p:nvPicPr>
        <p:blipFill>
          <a:blip r:embed="rId5"/>
          <a:stretch>
            <a:fillRect/>
          </a:stretch>
        </p:blipFill>
        <p:spPr>
          <a:xfrm>
            <a:off x="6768465" y="3502025"/>
            <a:ext cx="4731385" cy="1936750"/>
          </a:xfrm>
          <a:prstGeom prst="rect">
            <a:avLst/>
          </a:prstGeom>
        </p:spPr>
      </p:pic>
      <p:sp>
        <p:nvSpPr>
          <p:cNvPr id="15" name="Text Box 14"/>
          <p:cNvSpPr txBox="1"/>
          <p:nvPr/>
        </p:nvSpPr>
        <p:spPr>
          <a:xfrm>
            <a:off x="6768465" y="2902585"/>
            <a:ext cx="473138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Cấu hình file hive-config.sh</a:t>
            </a:r>
            <a:endParaRPr lang="en-US" sz="2800">
              <a:latin typeface="Calibri" panose="020F0502020204030204" charset="0"/>
              <a:cs typeface="Calibri" panose="020F050202020403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3" name="TextBox 87"/>
          <p:cNvSpPr txBox="1"/>
          <p:nvPr/>
        </p:nvSpPr>
        <p:spPr>
          <a:xfrm>
            <a:off x="1555508" y="293107"/>
            <a:ext cx="6579870" cy="768350"/>
          </a:xfrm>
          <a:prstGeom prst="rect">
            <a:avLst/>
          </a:prstGeom>
          <a:noFill/>
        </p:spPr>
        <p:txBody>
          <a:bodyPr wrap="none" rtlCol="0">
            <a:spAutoFit/>
          </a:bodyPr>
          <a:lstStyle/>
          <a:p>
            <a:r>
              <a:rPr lang="en-US" altLang="en-IN" sz="4400" dirty="0">
                <a:latin typeface="Fira Sans Medium" panose="020B0603050000020004" pitchFamily="34" charset="0"/>
              </a:rPr>
              <a:t>2. CẤU HÌNH APACHE HIVE</a:t>
            </a:r>
            <a:endParaRPr lang="en-US" altLang="en-IN" sz="4400" dirty="0">
              <a:latin typeface="Fira Sans Medium" panose="020B0603050000020004" pitchFamily="34" charset="0"/>
            </a:endParaRPr>
          </a:p>
        </p:txBody>
      </p:sp>
      <p:sp>
        <p:nvSpPr>
          <p:cNvPr id="100" name="Text Box 99"/>
          <p:cNvSpPr txBox="1"/>
          <p:nvPr/>
        </p:nvSpPr>
        <p:spPr>
          <a:xfrm>
            <a:off x="597535" y="1344295"/>
            <a:ext cx="5730240"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tạo thư mục tmp trong lớp lưu trữ HDFS, ấp quyền write và execute cho nhóm tmp</a:t>
            </a:r>
            <a:endParaRPr lang="en-US" sz="2800">
              <a:latin typeface="Calibri" panose="020F0502020204030204" charset="0"/>
              <a:cs typeface="Calibri" panose="020F0502020204030204" charset="0"/>
            </a:endParaRPr>
          </a:p>
        </p:txBody>
      </p:sp>
      <p:sp>
        <p:nvSpPr>
          <p:cNvPr id="11" name="Text Box 10"/>
          <p:cNvSpPr txBox="1"/>
          <p:nvPr/>
        </p:nvSpPr>
        <p:spPr>
          <a:xfrm>
            <a:off x="597535" y="4104005"/>
            <a:ext cx="5727065"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tạo thư mục warehouse trong thư mục hive, cấp quyền write và execute cho nhóm warehouse</a:t>
            </a:r>
            <a:endParaRPr lang="en-US" sz="2800">
              <a:latin typeface="Calibri" panose="020F0502020204030204" charset="0"/>
              <a:cs typeface="Calibri" panose="020F0502020204030204" charset="0"/>
            </a:endParaRPr>
          </a:p>
        </p:txBody>
      </p:sp>
      <p:sp>
        <p:nvSpPr>
          <p:cNvPr id="12" name="Text Box 11"/>
          <p:cNvSpPr txBox="1"/>
          <p:nvPr/>
        </p:nvSpPr>
        <p:spPr>
          <a:xfrm>
            <a:off x="6768465" y="1344295"/>
            <a:ext cx="4731385"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Khởi tạo Derby database bằng lệnh schematool, khắc phục các lỗi</a:t>
            </a:r>
            <a:endParaRPr lang="en-US" sz="2800">
              <a:latin typeface="Calibri" panose="020F0502020204030204" charset="0"/>
              <a:cs typeface="Calibri" panose="020F0502020204030204" charset="0"/>
            </a:endParaRPr>
          </a:p>
        </p:txBody>
      </p:sp>
      <p:pic>
        <p:nvPicPr>
          <p:cNvPr id="31" name="Picture 31"/>
          <p:cNvPicPr>
            <a:picLocks noChangeAspect="1"/>
          </p:cNvPicPr>
          <p:nvPr>
            <p:ph type="pic" sz="quarter" idx="10"/>
          </p:nvPr>
        </p:nvPicPr>
        <p:blipFill>
          <a:blip r:embed="rId1"/>
          <a:srcRect t="4838" b="1"/>
          <a:stretch>
            <a:fillRect/>
          </a:stretch>
        </p:blipFill>
        <p:spPr>
          <a:xfrm>
            <a:off x="607695" y="2677160"/>
            <a:ext cx="5721350" cy="1174750"/>
          </a:xfrm>
          <a:prstGeom prst="rect">
            <a:avLst/>
          </a:prstGeom>
          <a:ln>
            <a:noFill/>
          </a:ln>
        </p:spPr>
      </p:pic>
      <p:pic>
        <p:nvPicPr>
          <p:cNvPr id="32" name="Picture 32"/>
          <p:cNvPicPr>
            <a:picLocks noChangeAspect="1"/>
          </p:cNvPicPr>
          <p:nvPr/>
        </p:nvPicPr>
        <p:blipFill>
          <a:blip r:embed="rId2"/>
          <a:srcRect t="7527" b="5376"/>
          <a:stretch>
            <a:fillRect/>
          </a:stretch>
        </p:blipFill>
        <p:spPr>
          <a:xfrm>
            <a:off x="610235" y="5463540"/>
            <a:ext cx="5717540" cy="643255"/>
          </a:xfrm>
          <a:prstGeom prst="rect">
            <a:avLst/>
          </a:prstGeom>
          <a:ln>
            <a:noFill/>
          </a:ln>
        </p:spPr>
      </p:pic>
      <p:pic>
        <p:nvPicPr>
          <p:cNvPr id="36" name="Picture 36"/>
          <p:cNvPicPr>
            <a:picLocks noChangeAspect="1"/>
          </p:cNvPicPr>
          <p:nvPr/>
        </p:nvPicPr>
        <p:blipFill>
          <a:blip r:embed="rId3"/>
          <a:stretch>
            <a:fillRect/>
          </a:stretch>
        </p:blipFill>
        <p:spPr>
          <a:xfrm>
            <a:off x="6781165" y="2717800"/>
            <a:ext cx="4913630" cy="25761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a:off x="0" y="-324873"/>
            <a:ext cx="437286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1" name="TextBox 30"/>
          <p:cNvSpPr txBox="1"/>
          <p:nvPr/>
        </p:nvSpPr>
        <p:spPr>
          <a:xfrm>
            <a:off x="6772241" y="1239878"/>
            <a:ext cx="2348787"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Cơ sở lý thuyết</a:t>
            </a:r>
            <a:endParaRPr lang="en-US" altLang="en-IN" sz="2400" dirty="0">
              <a:latin typeface="Fira Sans Medium" panose="020B0603050000020004" pitchFamily="34" charset="0"/>
            </a:endParaRPr>
          </a:p>
        </p:txBody>
      </p:sp>
      <p:sp>
        <p:nvSpPr>
          <p:cNvPr id="32" name="TextBox 31"/>
          <p:cNvSpPr txBox="1"/>
          <p:nvPr/>
        </p:nvSpPr>
        <p:spPr>
          <a:xfrm>
            <a:off x="7412355" y="1864995"/>
            <a:ext cx="394462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Tổng quan về Apache Hive</a:t>
            </a:r>
            <a:endParaRPr lang="en-US" altLang="en-IN" sz="2400" dirty="0">
              <a:latin typeface="Fira Sans Medium" panose="020B0603050000020004" pitchFamily="34" charset="0"/>
            </a:endParaRPr>
          </a:p>
        </p:txBody>
      </p:sp>
      <p:sp>
        <p:nvSpPr>
          <p:cNvPr id="33" name="TextBox 32"/>
          <p:cNvSpPr txBox="1"/>
          <p:nvPr/>
        </p:nvSpPr>
        <p:spPr>
          <a:xfrm>
            <a:off x="7412355" y="2487930"/>
            <a:ext cx="3822065"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Kiến trúc Apache Hive</a:t>
            </a:r>
            <a:endParaRPr lang="en-US" altLang="en-IN" sz="2400" dirty="0">
              <a:latin typeface="Fira Sans Medium" panose="020B0603050000020004" pitchFamily="34" charset="0"/>
            </a:endParaRPr>
          </a:p>
        </p:txBody>
      </p:sp>
      <p:sp>
        <p:nvSpPr>
          <p:cNvPr id="34" name="TextBox 33"/>
          <p:cNvSpPr txBox="1"/>
          <p:nvPr/>
        </p:nvSpPr>
        <p:spPr>
          <a:xfrm>
            <a:off x="7412355" y="3141345"/>
            <a:ext cx="456565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Quá trình hoạt động</a:t>
            </a:r>
            <a:endParaRPr lang="en-US" altLang="en-IN" sz="2400" dirty="0">
              <a:latin typeface="Fira Sans Medium" panose="020B0603050000020004" pitchFamily="34" charset="0"/>
            </a:endParaRPr>
          </a:p>
        </p:txBody>
      </p:sp>
      <p:sp>
        <p:nvSpPr>
          <p:cNvPr id="35" name="TextBox 34"/>
          <p:cNvSpPr txBox="1"/>
          <p:nvPr/>
        </p:nvSpPr>
        <p:spPr>
          <a:xfrm>
            <a:off x="7412355" y="3783965"/>
            <a:ext cx="477901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Tổ chức dữ liệu</a:t>
            </a:r>
            <a:endParaRPr lang="en-US" altLang="en-IN" sz="2400" dirty="0">
              <a:latin typeface="Fira Sans Medium" panose="020B0603050000020004" pitchFamily="34" charset="0"/>
            </a:endParaRPr>
          </a:p>
        </p:txBody>
      </p:sp>
      <p:sp>
        <p:nvSpPr>
          <p:cNvPr id="36" name="TextBox 35"/>
          <p:cNvSpPr txBox="1"/>
          <p:nvPr/>
        </p:nvSpPr>
        <p:spPr>
          <a:xfrm>
            <a:off x="7412355" y="4414520"/>
            <a:ext cx="4779645"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Các kiểu dữ liệu </a:t>
            </a:r>
            <a:endParaRPr lang="en-US" altLang="en-IN" sz="2400" dirty="0">
              <a:latin typeface="Fira Sans Medium" panose="020B0603050000020004" pitchFamily="34" charset="0"/>
            </a:endParaRPr>
          </a:p>
        </p:txBody>
      </p:sp>
      <p:grpSp>
        <p:nvGrpSpPr>
          <p:cNvPr id="44" name="Group 43"/>
          <p:cNvGrpSpPr/>
          <p:nvPr/>
        </p:nvGrpSpPr>
        <p:grpSpPr>
          <a:xfrm>
            <a:off x="6094095" y="1376680"/>
            <a:ext cx="158115" cy="5415280"/>
            <a:chOff x="5198868" y="938018"/>
            <a:chExt cx="158344" cy="5242322"/>
          </a:xfrm>
        </p:grpSpPr>
        <p:cxnSp>
          <p:nvCxnSpPr>
            <p:cNvPr id="12" name="Straight Connector 11"/>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p:cNvSpPr txBox="1"/>
          <p:nvPr/>
        </p:nvSpPr>
        <p:spPr>
          <a:xfrm>
            <a:off x="6772275" y="5049520"/>
            <a:ext cx="4174490" cy="1050290"/>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Cài đặt,  thiết kế và xây dựng Data Warehouse</a:t>
            </a:r>
            <a:endParaRPr lang="en-US" altLang="en-IN" sz="2400" dirty="0">
              <a:latin typeface="Fira Sans Medium" panose="020B0603050000020004" pitchFamily="34" charset="0"/>
            </a:endParaRPr>
          </a:p>
        </p:txBody>
      </p:sp>
      <p:sp>
        <p:nvSpPr>
          <p:cNvPr id="47" name="Graphic 4"/>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p:cNvSpPr txBox="1"/>
          <p:nvPr/>
        </p:nvSpPr>
        <p:spPr>
          <a:xfrm>
            <a:off x="5018852" y="1239878"/>
            <a:ext cx="739352" cy="570865"/>
          </a:xfrm>
          <a:prstGeom prst="rect">
            <a:avLst/>
          </a:prstGeom>
          <a:noFill/>
        </p:spPr>
        <p:txBody>
          <a:bodyPr wrap="square" rtlCol="0">
            <a:spAutoFit/>
          </a:bodyPr>
          <a:lstStyle/>
          <a:p>
            <a:pPr>
              <a:lnSpc>
                <a:spcPct val="130000"/>
              </a:lnSpc>
            </a:pPr>
            <a:r>
              <a:rPr lang="en-IN" sz="2400" dirty="0">
                <a:latin typeface="Fira Sans Medium" panose="020B0603050000020004" pitchFamily="34" charset="0"/>
              </a:rPr>
              <a:t>01</a:t>
            </a:r>
            <a:endParaRPr lang="en-IN" sz="2400" dirty="0">
              <a:latin typeface="Fira Sans Medium" panose="020B0603050000020004" pitchFamily="34" charset="0"/>
            </a:endParaRPr>
          </a:p>
        </p:txBody>
      </p:sp>
      <p:sp>
        <p:nvSpPr>
          <p:cNvPr id="46" name="TextBox 45"/>
          <p:cNvSpPr txBox="1"/>
          <p:nvPr/>
        </p:nvSpPr>
        <p:spPr>
          <a:xfrm>
            <a:off x="5029012" y="5049601"/>
            <a:ext cx="739352" cy="570865"/>
          </a:xfrm>
          <a:prstGeom prst="rect">
            <a:avLst/>
          </a:prstGeom>
          <a:noFill/>
        </p:spPr>
        <p:txBody>
          <a:bodyPr wrap="square" rtlCol="0">
            <a:spAutoFit/>
          </a:bodyPr>
          <a:lstStyle/>
          <a:p>
            <a:pPr>
              <a:lnSpc>
                <a:spcPct val="130000"/>
              </a:lnSpc>
            </a:pPr>
            <a:r>
              <a:rPr lang="en-IN" sz="2400" dirty="0">
                <a:latin typeface="Fira Sans Medium" panose="020B0603050000020004" pitchFamily="34" charset="0"/>
              </a:rPr>
              <a:t>0</a:t>
            </a:r>
            <a:r>
              <a:rPr lang="en-US" altLang="en-IN" sz="2400" dirty="0">
                <a:latin typeface="Fira Sans Medium" panose="020B0603050000020004" pitchFamily="34" charset="0"/>
              </a:rPr>
              <a:t>2</a:t>
            </a:r>
            <a:endParaRPr lang="en-US" altLang="en-IN" sz="2400" dirty="0">
              <a:latin typeface="Fira Sans Medium" panose="020B0603050000020004" pitchFamily="34" charset="0"/>
            </a:endParaRPr>
          </a:p>
        </p:txBody>
      </p:sp>
      <p:sp>
        <p:nvSpPr>
          <p:cNvPr id="2" name="Rectangles 1"/>
          <p:cNvSpPr/>
          <p:nvPr/>
        </p:nvSpPr>
        <p:spPr>
          <a:xfrm>
            <a:off x="5793740" y="5475605"/>
            <a:ext cx="895350" cy="14541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Box 29"/>
          <p:cNvSpPr txBox="1"/>
          <p:nvPr/>
        </p:nvSpPr>
        <p:spPr>
          <a:xfrm>
            <a:off x="624664" y="2942769"/>
            <a:ext cx="2701925" cy="829945"/>
          </a:xfrm>
          <a:prstGeom prst="rect">
            <a:avLst/>
          </a:prstGeom>
          <a:noFill/>
        </p:spPr>
        <p:txBody>
          <a:bodyPr wrap="none" rtlCol="0">
            <a:spAutoFit/>
          </a:bodyPr>
          <a:p>
            <a:r>
              <a:rPr lang="en-US" altLang="en-IN" sz="4800" dirty="0">
                <a:solidFill>
                  <a:schemeClr val="bg1"/>
                </a:solidFill>
                <a:latin typeface="Fira Sans Medium" panose="020B0603050000020004" pitchFamily="34" charset="0"/>
              </a:rPr>
              <a:t>Nội Dung</a:t>
            </a:r>
            <a:endParaRPr lang="en-US" altLang="en-IN" sz="4800" dirty="0">
              <a:solidFill>
                <a:schemeClr val="bg1"/>
              </a:solidFill>
              <a:latin typeface="Fira Sans Medium" panose="020B06030500000200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3" name="TextBox 87"/>
          <p:cNvSpPr txBox="1"/>
          <p:nvPr/>
        </p:nvSpPr>
        <p:spPr>
          <a:xfrm>
            <a:off x="1555508" y="293107"/>
            <a:ext cx="6579870" cy="768350"/>
          </a:xfrm>
          <a:prstGeom prst="rect">
            <a:avLst/>
          </a:prstGeom>
          <a:noFill/>
        </p:spPr>
        <p:txBody>
          <a:bodyPr wrap="none" rtlCol="0">
            <a:spAutoFit/>
          </a:bodyPr>
          <a:lstStyle/>
          <a:p>
            <a:r>
              <a:rPr lang="en-US" altLang="en-IN" sz="4400" dirty="0">
                <a:latin typeface="Fira Sans Medium" panose="020B0603050000020004" pitchFamily="34" charset="0"/>
              </a:rPr>
              <a:t>2. CẤU HÌNH APACHE HIVE</a:t>
            </a:r>
            <a:endParaRPr lang="en-US" altLang="en-IN" sz="4400" dirty="0">
              <a:latin typeface="Fira Sans Medium" panose="020B0603050000020004" pitchFamily="34" charset="0"/>
            </a:endParaRPr>
          </a:p>
        </p:txBody>
      </p:sp>
      <p:sp>
        <p:nvSpPr>
          <p:cNvPr id="100" name="Text Box 99"/>
          <p:cNvSpPr txBox="1"/>
          <p:nvPr/>
        </p:nvSpPr>
        <p:spPr>
          <a:xfrm>
            <a:off x="597535" y="1344295"/>
            <a:ext cx="1094105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Ta tiến hành khởi chạy giao diện truy vấn của Apache Hive với lệnh hive</a:t>
            </a:r>
            <a:endParaRPr lang="en-US" sz="2800">
              <a:latin typeface="Calibri" panose="020F0502020204030204" charset="0"/>
              <a:cs typeface="Calibri" panose="020F0502020204030204" charset="0"/>
            </a:endParaRPr>
          </a:p>
        </p:txBody>
      </p:sp>
      <p:pic>
        <p:nvPicPr>
          <p:cNvPr id="43" name="Picture 43"/>
          <p:cNvPicPr>
            <a:picLocks noChangeAspect="1"/>
          </p:cNvPicPr>
          <p:nvPr>
            <p:ph type="pic" sz="quarter" idx="10"/>
          </p:nvPr>
        </p:nvPicPr>
        <p:blipFill>
          <a:blip r:embed="rId1"/>
          <a:stretch>
            <a:fillRect/>
          </a:stretch>
        </p:blipFill>
        <p:spPr>
          <a:xfrm>
            <a:off x="2011045" y="1971675"/>
            <a:ext cx="7776845" cy="2665095"/>
          </a:xfrm>
          <a:prstGeom prst="rect">
            <a:avLst/>
          </a:prstGeom>
        </p:spPr>
      </p:pic>
      <p:pic>
        <p:nvPicPr>
          <p:cNvPr id="44" name="Picture 44"/>
          <p:cNvPicPr>
            <a:picLocks noChangeAspect="1"/>
          </p:cNvPicPr>
          <p:nvPr/>
        </p:nvPicPr>
        <p:blipFill>
          <a:blip r:embed="rId2"/>
          <a:stretch>
            <a:fillRect/>
          </a:stretch>
        </p:blipFill>
        <p:spPr>
          <a:xfrm>
            <a:off x="3866515" y="4806950"/>
            <a:ext cx="4066540" cy="1430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1997534" y="179"/>
            <a:ext cx="819721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XÂY DỰNG DATA WAREHOUSE</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144526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3. DEMO DATA WAREHOUSE VÀ EMR TRÊN AWS</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100" name="Text Box 99"/>
          <p:cNvSpPr txBox="1"/>
          <p:nvPr/>
        </p:nvSpPr>
        <p:spPr>
          <a:xfrm>
            <a:off x="597535" y="1329690"/>
            <a:ext cx="10854690" cy="521970"/>
          </a:xfrm>
          <a:prstGeom prst="rect">
            <a:avLst/>
          </a:prstGeom>
          <a:noFill/>
          <a:ln w="9525">
            <a:noFill/>
          </a:ln>
        </p:spPr>
        <p:txBody>
          <a:bodyPr wrap="square">
            <a:spAutoFit/>
          </a:bodyPr>
          <a:p>
            <a:pPr indent="0" algn="ctr"/>
            <a:r>
              <a:rPr lang="en-US" sz="2800" b="1">
                <a:latin typeface="Calibri" panose="020F0502020204030204" charset="0"/>
                <a:cs typeface="Calibri" panose="020F0502020204030204" charset="0"/>
              </a:rPr>
              <a:t>Thiết kế cơ sở dữ liệu</a:t>
            </a:r>
            <a:endParaRPr lang="en-US" sz="2800" b="1">
              <a:latin typeface="Calibri" panose="020F0502020204030204" charset="0"/>
              <a:cs typeface="Calibri" panose="020F0502020204030204" charset="0"/>
            </a:endParaRPr>
          </a:p>
        </p:txBody>
      </p:sp>
      <p:pic>
        <p:nvPicPr>
          <p:cNvPr id="14" name="Picture 14" descr="Untitled Diagram.drawio (2)"/>
          <p:cNvPicPr>
            <a:picLocks noChangeAspect="1"/>
          </p:cNvPicPr>
          <p:nvPr>
            <p:ph type="pic" sz="quarter" idx="10"/>
          </p:nvPr>
        </p:nvPicPr>
        <p:blipFill>
          <a:blip r:embed="rId1"/>
          <a:stretch>
            <a:fillRect/>
          </a:stretch>
        </p:blipFill>
        <p:spPr>
          <a:xfrm>
            <a:off x="3150235" y="1898015"/>
            <a:ext cx="5748655" cy="4356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100" name="Text Box 99"/>
          <p:cNvSpPr txBox="1"/>
          <p:nvPr/>
        </p:nvSpPr>
        <p:spPr>
          <a:xfrm>
            <a:off x="597535" y="1044575"/>
            <a:ext cx="10854690" cy="521970"/>
          </a:xfrm>
          <a:prstGeom prst="rect">
            <a:avLst/>
          </a:prstGeom>
          <a:noFill/>
          <a:ln w="9525">
            <a:noFill/>
          </a:ln>
        </p:spPr>
        <p:txBody>
          <a:bodyPr wrap="square">
            <a:spAutoFit/>
          </a:bodyPr>
          <a:p>
            <a:pPr indent="0" algn="ctr"/>
            <a:r>
              <a:rPr lang="en-US" sz="2800" b="1">
                <a:latin typeface="Calibri" panose="020F0502020204030204" charset="0"/>
                <a:cs typeface="Calibri" panose="020F0502020204030204" charset="0"/>
              </a:rPr>
              <a:t>Cài đặt trên AWS</a:t>
            </a:r>
            <a:endParaRPr lang="en-US" sz="2800" b="1">
              <a:latin typeface="Calibri" panose="020F0502020204030204" charset="0"/>
              <a:cs typeface="Calibri" panose="020F0502020204030204" charset="0"/>
            </a:endParaRPr>
          </a:p>
        </p:txBody>
      </p:sp>
      <p:pic>
        <p:nvPicPr>
          <p:cNvPr id="46" name="Picture 2"/>
          <p:cNvPicPr>
            <a:picLocks noChangeAspect="1"/>
          </p:cNvPicPr>
          <p:nvPr>
            <p:ph type="pic" sz="quarter" idx="10"/>
          </p:nvPr>
        </p:nvPicPr>
        <p:blipFill>
          <a:blip r:embed="rId1"/>
          <a:stretch>
            <a:fillRect/>
          </a:stretch>
        </p:blipFill>
        <p:spPr>
          <a:xfrm>
            <a:off x="597535" y="2512060"/>
            <a:ext cx="7288530" cy="3550285"/>
          </a:xfrm>
          <a:prstGeom prst="rect">
            <a:avLst/>
          </a:prstGeom>
          <a:noFill/>
          <a:ln>
            <a:noFill/>
          </a:ln>
        </p:spPr>
      </p:pic>
      <p:sp>
        <p:nvSpPr>
          <p:cNvPr id="3" name="Text Box 2"/>
          <p:cNvSpPr txBox="1"/>
          <p:nvPr/>
        </p:nvSpPr>
        <p:spPr>
          <a:xfrm>
            <a:off x="597535" y="1566545"/>
            <a:ext cx="10854690" cy="953135"/>
          </a:xfrm>
          <a:prstGeom prst="rect">
            <a:avLst/>
          </a:prstGeom>
          <a:noFill/>
          <a:ln w="9525">
            <a:noFill/>
          </a:ln>
        </p:spPr>
        <p:txBody>
          <a:bodyPr wrap="square">
            <a:spAutoFit/>
          </a:bodyPr>
          <a:p>
            <a:pPr indent="0" algn="l"/>
            <a:r>
              <a:rPr lang="en-US" sz="2800">
                <a:latin typeface="Calibri" panose="020F0502020204030204" charset="0"/>
                <a:cs typeface="Calibri" panose="020F0502020204030204" charset="0"/>
              </a:rPr>
              <a:t>Chọn dịch vụ EC2, tạo keypair cho cluster, ở đây ta lấy tên là mykeypaircloud</a:t>
            </a:r>
            <a:endParaRPr lang="en-US" sz="2800">
              <a:latin typeface="Calibri" panose="020F0502020204030204" charset="0"/>
              <a:cs typeface="Calibri" panose="020F0502020204030204" charset="0"/>
            </a:endParaRPr>
          </a:p>
        </p:txBody>
      </p:sp>
      <p:pic>
        <p:nvPicPr>
          <p:cNvPr id="47" name="Picture 3"/>
          <p:cNvPicPr>
            <a:picLocks noChangeAspect="1"/>
          </p:cNvPicPr>
          <p:nvPr/>
        </p:nvPicPr>
        <p:blipFill>
          <a:blip r:embed="rId2"/>
          <a:srcRect l="5919" r="45900"/>
          <a:stretch>
            <a:fillRect/>
          </a:stretch>
        </p:blipFill>
        <p:spPr>
          <a:xfrm>
            <a:off x="8079740" y="2512060"/>
            <a:ext cx="3510915" cy="35388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145540"/>
            <a:ext cx="10854055" cy="521970"/>
          </a:xfrm>
          <a:prstGeom prst="rect">
            <a:avLst/>
          </a:prstGeom>
          <a:noFill/>
          <a:ln w="9525">
            <a:noFill/>
          </a:ln>
        </p:spPr>
        <p:txBody>
          <a:bodyPr wrap="square">
            <a:spAutoFit/>
          </a:bodyPr>
          <a:p>
            <a:pPr indent="0" algn="l"/>
            <a:r>
              <a:rPr lang="en-US" sz="2800">
                <a:latin typeface="Calibri" panose="020F0502020204030204" charset="0"/>
                <a:cs typeface="Calibri" panose="020F0502020204030204" charset="0"/>
              </a:rPr>
              <a:t>Chọn Service EMR và tạo cluster tên là projectClusterHiv</a:t>
            </a:r>
            <a:endParaRPr lang="en-US" sz="2800">
              <a:latin typeface="Calibri" panose="020F0502020204030204" charset="0"/>
              <a:cs typeface="Calibri" panose="020F0502020204030204" charset="0"/>
            </a:endParaRPr>
          </a:p>
        </p:txBody>
      </p:sp>
      <p:pic>
        <p:nvPicPr>
          <p:cNvPr id="21" name="Picture 1"/>
          <p:cNvPicPr>
            <a:picLocks noChangeAspect="1"/>
          </p:cNvPicPr>
          <p:nvPr>
            <p:ph type="pic" sz="quarter" idx="10"/>
          </p:nvPr>
        </p:nvPicPr>
        <p:blipFill>
          <a:blip r:embed="rId1"/>
          <a:stretch>
            <a:fillRect/>
          </a:stretch>
        </p:blipFill>
        <p:spPr>
          <a:xfrm>
            <a:off x="597535" y="1864360"/>
            <a:ext cx="6093460" cy="2971800"/>
          </a:xfrm>
          <a:prstGeom prst="rect">
            <a:avLst/>
          </a:prstGeom>
          <a:noFill/>
          <a:ln>
            <a:noFill/>
          </a:ln>
        </p:spPr>
      </p:pic>
      <p:pic>
        <p:nvPicPr>
          <p:cNvPr id="48" name="Picture 4"/>
          <p:cNvPicPr>
            <a:picLocks noChangeAspect="1"/>
          </p:cNvPicPr>
          <p:nvPr/>
        </p:nvPicPr>
        <p:blipFill>
          <a:blip r:embed="rId2"/>
          <a:srcRect l="15932" b="65303"/>
          <a:stretch>
            <a:fillRect/>
          </a:stretch>
        </p:blipFill>
        <p:spPr>
          <a:xfrm>
            <a:off x="597535" y="5063490"/>
            <a:ext cx="6094095" cy="1152525"/>
          </a:xfrm>
          <a:prstGeom prst="rect">
            <a:avLst/>
          </a:prstGeom>
          <a:noFill/>
          <a:ln>
            <a:noFill/>
          </a:ln>
        </p:spPr>
      </p:pic>
      <p:sp>
        <p:nvSpPr>
          <p:cNvPr id="4" name="Rectangles 3"/>
          <p:cNvSpPr/>
          <p:nvPr/>
        </p:nvSpPr>
        <p:spPr>
          <a:xfrm>
            <a:off x="366395" y="5005705"/>
            <a:ext cx="1101090" cy="4000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9" name="Picture 8"/>
          <p:cNvPicPr>
            <a:picLocks noChangeAspect="1"/>
          </p:cNvPicPr>
          <p:nvPr/>
        </p:nvPicPr>
        <p:blipFill>
          <a:blip r:embed="rId3"/>
          <a:srcRect l="12895" r="30104"/>
          <a:stretch>
            <a:fillRect/>
          </a:stretch>
        </p:blipFill>
        <p:spPr>
          <a:xfrm>
            <a:off x="7086600" y="2052955"/>
            <a:ext cx="4546600" cy="35153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145540"/>
            <a:ext cx="10854055" cy="953135"/>
          </a:xfrm>
          <a:prstGeom prst="rect">
            <a:avLst/>
          </a:prstGeom>
          <a:noFill/>
          <a:ln w="9525">
            <a:noFill/>
          </a:ln>
        </p:spPr>
        <p:txBody>
          <a:bodyPr wrap="square">
            <a:spAutoFit/>
          </a:bodyPr>
          <a:p>
            <a:pPr indent="0" algn="l"/>
            <a:r>
              <a:rPr lang="en-US" sz="2800">
                <a:latin typeface="Calibri" panose="020F0502020204030204" charset="0"/>
                <a:cs typeface="Calibri" panose="020F0502020204030204" charset="0"/>
              </a:rPr>
              <a:t>Tại Security and access lựa chọn keypair đã tạo trước đó, sau đó nhấn create cluster và chờ để hệ thống tạo cluster</a:t>
            </a:r>
            <a:endParaRPr lang="en-US" sz="2800">
              <a:latin typeface="Calibri" panose="020F0502020204030204" charset="0"/>
              <a:cs typeface="Calibri" panose="020F0502020204030204" charset="0"/>
            </a:endParaRPr>
          </a:p>
        </p:txBody>
      </p:sp>
      <p:pic>
        <p:nvPicPr>
          <p:cNvPr id="50" name="Picture 6"/>
          <p:cNvPicPr>
            <a:picLocks noChangeAspect="1"/>
          </p:cNvPicPr>
          <p:nvPr>
            <p:ph type="pic" sz="quarter" idx="10"/>
          </p:nvPr>
        </p:nvPicPr>
        <p:blipFill>
          <a:blip r:embed="rId1"/>
          <a:srcRect l="13282" t="38929" r="14621"/>
          <a:stretch>
            <a:fillRect/>
          </a:stretch>
        </p:blipFill>
        <p:spPr>
          <a:xfrm>
            <a:off x="673735" y="2236470"/>
            <a:ext cx="10510520" cy="38836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257300"/>
            <a:ext cx="10854055" cy="521970"/>
          </a:xfrm>
          <a:prstGeom prst="rect">
            <a:avLst/>
          </a:prstGeom>
          <a:noFill/>
          <a:ln w="9525">
            <a:noFill/>
          </a:ln>
        </p:spPr>
        <p:txBody>
          <a:bodyPr wrap="square">
            <a:spAutoFit/>
          </a:bodyPr>
          <a:p>
            <a:pPr indent="0" algn="l"/>
            <a:r>
              <a:rPr lang="en-US" sz="2800">
                <a:latin typeface="Calibri" panose="020F0502020204030204" charset="0"/>
                <a:cs typeface="Calibri" panose="020F0502020204030204" charset="0"/>
              </a:rPr>
              <a:t>Tạo bucket tên projecthivebucket tại Service S3</a:t>
            </a:r>
            <a:endParaRPr lang="en-US" sz="2800">
              <a:latin typeface="Calibri" panose="020F0502020204030204" charset="0"/>
              <a:cs typeface="Calibri" panose="020F0502020204030204" charset="0"/>
            </a:endParaRPr>
          </a:p>
        </p:txBody>
      </p:sp>
      <p:pic>
        <p:nvPicPr>
          <p:cNvPr id="15" name="Picture Placeholder 14"/>
          <p:cNvPicPr>
            <a:picLocks noChangeAspect="1"/>
          </p:cNvPicPr>
          <p:nvPr>
            <p:ph type="pic" sz="quarter" idx="10"/>
          </p:nvPr>
        </p:nvPicPr>
        <p:blipFill>
          <a:blip r:embed="rId1"/>
          <a:stretch>
            <a:fillRect/>
          </a:stretch>
        </p:blipFill>
        <p:spPr>
          <a:xfrm>
            <a:off x="598170" y="1840230"/>
            <a:ext cx="6978015" cy="3416935"/>
          </a:xfrm>
          <a:prstGeom prst="rect">
            <a:avLst/>
          </a:prstGeom>
          <a:noFill/>
          <a:ln>
            <a:noFill/>
          </a:ln>
        </p:spPr>
      </p:pic>
      <p:pic>
        <p:nvPicPr>
          <p:cNvPr id="52" name="Picture 15"/>
          <p:cNvPicPr>
            <a:picLocks noChangeAspect="1"/>
          </p:cNvPicPr>
          <p:nvPr/>
        </p:nvPicPr>
        <p:blipFill>
          <a:blip r:embed="rId2"/>
          <a:srcRect l="3276" r="32735"/>
          <a:stretch>
            <a:fillRect/>
          </a:stretch>
        </p:blipFill>
        <p:spPr>
          <a:xfrm>
            <a:off x="7808595" y="2026920"/>
            <a:ext cx="4140835" cy="314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145540"/>
            <a:ext cx="1085405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Quay lại EMR, nhấn cluster vừa tạo khi nãy, tại tab Step, chọn Add step với step type là Hive program. Cấu hình theo mẫu của Amazon S3</a:t>
            </a:r>
            <a:endParaRPr lang="en-US" sz="2800">
              <a:latin typeface="Calibri" panose="020F0502020204030204" charset="0"/>
              <a:cs typeface="Calibri" panose="020F0502020204030204" charset="0"/>
            </a:endParaRPr>
          </a:p>
        </p:txBody>
      </p:sp>
      <p:sp>
        <p:nvSpPr>
          <p:cNvPr id="100" name="Text Box 99"/>
          <p:cNvSpPr txBox="1"/>
          <p:nvPr/>
        </p:nvSpPr>
        <p:spPr>
          <a:xfrm>
            <a:off x="598170" y="2275205"/>
            <a:ext cx="5026660" cy="4399915"/>
          </a:xfrm>
          <a:prstGeom prst="rect">
            <a:avLst/>
          </a:prstGeom>
          <a:noFill/>
          <a:ln w="9525">
            <a:noFill/>
          </a:ln>
        </p:spPr>
        <p:txBody>
          <a:bodyPr wrap="square">
            <a:spAutoFit/>
          </a:bodyPr>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Script S3 location: s3://us-east-1.elasticmapreduce.samples//cloudfront/code/Hive_CloudFront.q</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Input S3 location: s3://us-east-1.elasticmapreduce.samples</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Output S3 location: s3://projecthivebucket/emr/</a:t>
            </a:r>
            <a:endParaRPr lang="en-US" sz="2800">
              <a:latin typeface="Calibri" panose="020F0502020204030204" charset="0"/>
              <a:cs typeface="Calibri" panose="020F0502020204030204" charset="0"/>
              <a:sym typeface="+mn-ea"/>
            </a:endParaRPr>
          </a:p>
        </p:txBody>
      </p:sp>
      <p:pic>
        <p:nvPicPr>
          <p:cNvPr id="18" name="Picture Placeholder 17"/>
          <p:cNvPicPr>
            <a:picLocks noChangeAspect="1"/>
          </p:cNvPicPr>
          <p:nvPr>
            <p:ph type="pic" sz="quarter" idx="10"/>
          </p:nvPr>
        </p:nvPicPr>
        <p:blipFill>
          <a:blip r:embed="rId1"/>
          <a:srcRect l="16526" t="21603" r="15947"/>
          <a:stretch>
            <a:fillRect/>
          </a:stretch>
        </p:blipFill>
        <p:spPr>
          <a:xfrm>
            <a:off x="5962650" y="2697480"/>
            <a:ext cx="5839460" cy="32708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145540"/>
            <a:ext cx="1085405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Chờ tiến trình chuyển sang complete, lấy chuỗi kết nối tại tab summary</a:t>
            </a:r>
            <a:endParaRPr lang="en-US" sz="2800">
              <a:latin typeface="Calibri" panose="020F0502020204030204" charset="0"/>
              <a:cs typeface="Calibri" panose="020F0502020204030204" charset="0"/>
            </a:endParaRPr>
          </a:p>
        </p:txBody>
      </p:sp>
      <p:pic>
        <p:nvPicPr>
          <p:cNvPr id="53" name="Picture 18"/>
          <p:cNvPicPr>
            <a:picLocks noChangeAspect="1"/>
          </p:cNvPicPr>
          <p:nvPr>
            <p:ph type="pic" sz="quarter" idx="10"/>
          </p:nvPr>
        </p:nvPicPr>
        <p:blipFill>
          <a:blip r:embed="rId1"/>
          <a:srcRect l="14595" b="18756"/>
          <a:stretch>
            <a:fillRect/>
          </a:stretch>
        </p:blipFill>
        <p:spPr>
          <a:xfrm>
            <a:off x="598170" y="1681480"/>
            <a:ext cx="6123940" cy="2780665"/>
          </a:xfrm>
          <a:prstGeom prst="rect">
            <a:avLst/>
          </a:prstGeom>
          <a:noFill/>
          <a:ln>
            <a:noFill/>
          </a:ln>
        </p:spPr>
      </p:pic>
      <p:sp>
        <p:nvSpPr>
          <p:cNvPr id="4" name="Rectangles 3"/>
          <p:cNvSpPr/>
          <p:nvPr/>
        </p:nvSpPr>
        <p:spPr>
          <a:xfrm>
            <a:off x="2796540" y="3568700"/>
            <a:ext cx="609600" cy="4679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4" name="Picture 19"/>
          <p:cNvPicPr>
            <a:picLocks noChangeAspect="1"/>
          </p:cNvPicPr>
          <p:nvPr/>
        </p:nvPicPr>
        <p:blipFill>
          <a:blip r:embed="rId2"/>
          <a:srcRect l="14775" r="11244"/>
          <a:stretch>
            <a:fillRect/>
          </a:stretch>
        </p:blipFill>
        <p:spPr>
          <a:xfrm>
            <a:off x="7160895" y="1663065"/>
            <a:ext cx="4559300" cy="2950845"/>
          </a:xfrm>
          <a:prstGeom prst="rect">
            <a:avLst/>
          </a:prstGeom>
          <a:noFill/>
          <a:ln>
            <a:noFill/>
          </a:ln>
        </p:spPr>
      </p:pic>
      <p:sp>
        <p:nvSpPr>
          <p:cNvPr id="5" name="Rectangles 4"/>
          <p:cNvSpPr/>
          <p:nvPr/>
        </p:nvSpPr>
        <p:spPr>
          <a:xfrm>
            <a:off x="8121650" y="3286760"/>
            <a:ext cx="1421130" cy="357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5" name="Picture 20"/>
          <p:cNvPicPr>
            <a:picLocks noChangeAspect="1"/>
          </p:cNvPicPr>
          <p:nvPr/>
        </p:nvPicPr>
        <p:blipFill>
          <a:blip r:embed="rId3"/>
          <a:srcRect l="14136" t="21544" r="15751" b="14869"/>
          <a:stretch>
            <a:fillRect/>
          </a:stretch>
        </p:blipFill>
        <p:spPr>
          <a:xfrm>
            <a:off x="1386205" y="4231005"/>
            <a:ext cx="4954270" cy="227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598170" y="1145540"/>
            <a:ext cx="10854055"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Tiến hành mở cổng 22 cho phép giao thức SSH kết nối với Amazon EMR để viết truy vấn.</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Chọn Security groups for Master      Ấn vào ElasticMapReduce-master</a:t>
            </a:r>
            <a:endParaRPr lang="en-US" sz="2800">
              <a:latin typeface="Calibri" panose="020F0502020204030204" charset="0"/>
              <a:cs typeface="Calibri" panose="020F0502020204030204" charset="0"/>
            </a:endParaRPr>
          </a:p>
        </p:txBody>
      </p:sp>
      <p:pic>
        <p:nvPicPr>
          <p:cNvPr id="58" name="Picture 21"/>
          <p:cNvPicPr>
            <a:picLocks noChangeAspect="1"/>
          </p:cNvPicPr>
          <p:nvPr>
            <p:ph type="pic" sz="quarter" idx="10"/>
          </p:nvPr>
        </p:nvPicPr>
        <p:blipFill>
          <a:blip r:embed="rId1"/>
          <a:srcRect r="41167"/>
          <a:stretch>
            <a:fillRect/>
          </a:stretch>
        </p:blipFill>
        <p:spPr>
          <a:xfrm>
            <a:off x="597535" y="2525395"/>
            <a:ext cx="4765675" cy="3902710"/>
          </a:xfrm>
          <a:prstGeom prst="rect">
            <a:avLst/>
          </a:prstGeom>
          <a:noFill/>
          <a:ln>
            <a:noFill/>
          </a:ln>
        </p:spPr>
      </p:pic>
      <p:sp>
        <p:nvSpPr>
          <p:cNvPr id="6" name="Rectangles 5"/>
          <p:cNvSpPr/>
          <p:nvPr/>
        </p:nvSpPr>
        <p:spPr>
          <a:xfrm>
            <a:off x="3080385" y="5528310"/>
            <a:ext cx="1421130" cy="357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9" name="Picture 21"/>
          <p:cNvPicPr>
            <a:picLocks noChangeAspect="1"/>
          </p:cNvPicPr>
          <p:nvPr/>
        </p:nvPicPr>
        <p:blipFill>
          <a:blip r:embed="rId2"/>
          <a:stretch>
            <a:fillRect/>
          </a:stretch>
        </p:blipFill>
        <p:spPr>
          <a:xfrm>
            <a:off x="5854065" y="2529205"/>
            <a:ext cx="5984240" cy="2896235"/>
          </a:xfrm>
          <a:prstGeom prst="rect">
            <a:avLst/>
          </a:prstGeom>
          <a:noFill/>
          <a:ln>
            <a:noFill/>
          </a:ln>
        </p:spPr>
      </p:pic>
      <p:sp>
        <p:nvSpPr>
          <p:cNvPr id="7" name="Text Box 6"/>
          <p:cNvSpPr txBox="1"/>
          <p:nvPr/>
        </p:nvSpPr>
        <p:spPr>
          <a:xfrm>
            <a:off x="597535" y="1145540"/>
            <a:ext cx="10854055"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Tiến hành mở cổng 22 cho phép giao thức SSH kết nối với Amazon EMR để viết truy vấn.</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Chọn Security groups for Master      Ấn vào ElasticMapReduce-master</a:t>
            </a:r>
            <a:endParaRPr lang="en-US" sz="280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2162634" y="3827959"/>
            <a:ext cx="7865745"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1. TỔNG QUAN VỀ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3" name="Text Box 2"/>
          <p:cNvSpPr txBox="1"/>
          <p:nvPr/>
        </p:nvSpPr>
        <p:spPr>
          <a:xfrm>
            <a:off x="7633970" y="1671320"/>
            <a:ext cx="4015105" cy="138366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Chọn tab Inbound rules, chọn Edit inbound rules ở góc trên bên phải</a:t>
            </a:r>
            <a:endParaRPr lang="en-US" sz="2800">
              <a:latin typeface="Calibri" panose="020F0502020204030204" charset="0"/>
              <a:cs typeface="Calibri" panose="020F0502020204030204" charset="0"/>
            </a:endParaRPr>
          </a:p>
        </p:txBody>
      </p:sp>
      <p:pic>
        <p:nvPicPr>
          <p:cNvPr id="60" name="Picture 22"/>
          <p:cNvPicPr>
            <a:picLocks noChangeAspect="1"/>
          </p:cNvPicPr>
          <p:nvPr>
            <p:ph type="pic" sz="quarter" idx="10"/>
          </p:nvPr>
        </p:nvPicPr>
        <p:blipFill>
          <a:blip r:embed="rId1"/>
          <a:srcRect l="18786" r="3398" b="47344"/>
          <a:stretch>
            <a:fillRect/>
          </a:stretch>
        </p:blipFill>
        <p:spPr>
          <a:xfrm>
            <a:off x="655320" y="1292225"/>
            <a:ext cx="6613525" cy="2142490"/>
          </a:xfrm>
          <a:prstGeom prst="rect">
            <a:avLst/>
          </a:prstGeom>
          <a:noFill/>
          <a:ln>
            <a:noFill/>
          </a:ln>
        </p:spPr>
      </p:pic>
      <p:sp>
        <p:nvSpPr>
          <p:cNvPr id="4" name="Rectangles 3"/>
          <p:cNvSpPr/>
          <p:nvPr/>
        </p:nvSpPr>
        <p:spPr>
          <a:xfrm>
            <a:off x="5793105" y="1920240"/>
            <a:ext cx="1370330" cy="357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1" name="Picture 22"/>
          <p:cNvPicPr>
            <a:picLocks noChangeAspect="1"/>
          </p:cNvPicPr>
          <p:nvPr/>
        </p:nvPicPr>
        <p:blipFill>
          <a:blip r:embed="rId2"/>
          <a:stretch>
            <a:fillRect/>
          </a:stretch>
        </p:blipFill>
        <p:spPr>
          <a:xfrm>
            <a:off x="5875020" y="3760470"/>
            <a:ext cx="5774055" cy="2829560"/>
          </a:xfrm>
          <a:prstGeom prst="rect">
            <a:avLst/>
          </a:prstGeom>
          <a:noFill/>
          <a:ln>
            <a:noFill/>
          </a:ln>
        </p:spPr>
      </p:pic>
      <p:sp>
        <p:nvSpPr>
          <p:cNvPr id="5" name="Text Box 4"/>
          <p:cNvSpPr txBox="1"/>
          <p:nvPr/>
        </p:nvSpPr>
        <p:spPr>
          <a:xfrm>
            <a:off x="1424940" y="4699000"/>
            <a:ext cx="401510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Ấn add rule chọn SSH và save rules</a:t>
            </a:r>
            <a:endParaRPr lang="en-US" sz="2800">
              <a:latin typeface="Calibri" panose="020F0502020204030204" charset="0"/>
              <a:cs typeface="Calibri" panose="020F0502020204030204" charset="0"/>
            </a:endParaRPr>
          </a:p>
        </p:txBody>
      </p:sp>
      <p:sp>
        <p:nvSpPr>
          <p:cNvPr id="8" name="Rectangles 7"/>
          <p:cNvSpPr/>
          <p:nvPr/>
        </p:nvSpPr>
        <p:spPr>
          <a:xfrm>
            <a:off x="6670675" y="5760720"/>
            <a:ext cx="4525645" cy="577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6620510" y="2011045"/>
            <a:ext cx="4831080"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Tải và cài đặt PuTTY 64bit x86</a:t>
            </a:r>
            <a:endParaRPr lang="en-US" sz="2800">
              <a:latin typeface="Calibri" panose="020F0502020204030204" charset="0"/>
              <a:cs typeface="Calibri" panose="020F0502020204030204" charset="0"/>
            </a:endParaRPr>
          </a:p>
        </p:txBody>
      </p:sp>
      <p:pic>
        <p:nvPicPr>
          <p:cNvPr id="57" name="Picture 13"/>
          <p:cNvPicPr>
            <a:picLocks noChangeAspect="1"/>
          </p:cNvPicPr>
          <p:nvPr>
            <p:ph type="pic" sz="quarter" idx="10"/>
          </p:nvPr>
        </p:nvPicPr>
        <p:blipFill>
          <a:blip r:embed="rId1"/>
          <a:srcRect t="-920" r="16023" b="41832"/>
          <a:stretch>
            <a:fillRect/>
          </a:stretch>
        </p:blipFill>
        <p:spPr>
          <a:xfrm>
            <a:off x="597535" y="1145540"/>
            <a:ext cx="5696585" cy="2253615"/>
          </a:xfrm>
          <a:prstGeom prst="rect">
            <a:avLst/>
          </a:prstGeom>
          <a:noFill/>
          <a:ln>
            <a:noFill/>
          </a:ln>
        </p:spPr>
      </p:pic>
      <p:pic>
        <p:nvPicPr>
          <p:cNvPr id="63" name="Picture 24"/>
          <p:cNvPicPr>
            <a:picLocks noChangeAspect="1"/>
          </p:cNvPicPr>
          <p:nvPr/>
        </p:nvPicPr>
        <p:blipFill>
          <a:blip r:embed="rId2"/>
          <a:srcRect l="10039" r="4387" b="17756"/>
          <a:stretch>
            <a:fillRect/>
          </a:stretch>
        </p:blipFill>
        <p:spPr>
          <a:xfrm>
            <a:off x="597535" y="4065905"/>
            <a:ext cx="5697220" cy="2646045"/>
          </a:xfrm>
          <a:prstGeom prst="rect">
            <a:avLst/>
          </a:prstGeom>
          <a:noFill/>
          <a:ln>
            <a:noFill/>
          </a:ln>
        </p:spPr>
      </p:pic>
      <p:sp>
        <p:nvSpPr>
          <p:cNvPr id="6" name="Text Box 5"/>
          <p:cNvSpPr txBox="1"/>
          <p:nvPr/>
        </p:nvSpPr>
        <p:spPr>
          <a:xfrm>
            <a:off x="6620510" y="4912360"/>
            <a:ext cx="4831080"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Dán chuỗi kết nối vào hostname và đặt tên cho session</a:t>
            </a:r>
            <a:endParaRPr lang="en-US" sz="2800">
              <a:latin typeface="Calibri" panose="020F0502020204030204" charset="0"/>
              <a:cs typeface="Calibri" panose="020F0502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95400"/>
            <a:ext cx="4831080" cy="224536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Chọn tab SSH của PuTTY, chọn vào Auth và chọn Credentials, tại private key file authentication ấn browse để chọn keypair đã tạo lúc đầu</a:t>
            </a:r>
            <a:endParaRPr lang="en-US" sz="2800">
              <a:latin typeface="Calibri" panose="020F0502020204030204" charset="0"/>
              <a:cs typeface="Calibri" panose="020F0502020204030204" charset="0"/>
            </a:endParaRPr>
          </a:p>
        </p:txBody>
      </p:sp>
      <p:sp>
        <p:nvSpPr>
          <p:cNvPr id="6" name="Text Box 5"/>
          <p:cNvSpPr txBox="1"/>
          <p:nvPr/>
        </p:nvSpPr>
        <p:spPr>
          <a:xfrm>
            <a:off x="5485765" y="4912360"/>
            <a:ext cx="596582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Sau đó ấn open để kết nối</a:t>
            </a:r>
            <a:endParaRPr lang="en-US" sz="2800">
              <a:latin typeface="Calibri" panose="020F0502020204030204" charset="0"/>
              <a:cs typeface="Calibri" panose="020F0502020204030204" charset="0"/>
            </a:endParaRPr>
          </a:p>
        </p:txBody>
      </p:sp>
      <p:pic>
        <p:nvPicPr>
          <p:cNvPr id="768" name="Picture 25"/>
          <p:cNvPicPr>
            <a:picLocks noChangeAspect="1"/>
          </p:cNvPicPr>
          <p:nvPr>
            <p:ph type="pic" sz="quarter" idx="10"/>
          </p:nvPr>
        </p:nvPicPr>
        <p:blipFill>
          <a:blip r:embed="rId1"/>
          <a:stretch>
            <a:fillRect/>
          </a:stretch>
        </p:blipFill>
        <p:spPr>
          <a:xfrm>
            <a:off x="5485765" y="1072515"/>
            <a:ext cx="6253480" cy="2691130"/>
          </a:xfrm>
          <a:prstGeom prst="rect">
            <a:avLst/>
          </a:prstGeom>
          <a:noFill/>
          <a:ln>
            <a:noFill/>
          </a:ln>
        </p:spPr>
      </p:pic>
      <p:pic>
        <p:nvPicPr>
          <p:cNvPr id="769" name="Picture 26"/>
          <p:cNvPicPr>
            <a:picLocks noChangeAspect="1"/>
          </p:cNvPicPr>
          <p:nvPr/>
        </p:nvPicPr>
        <p:blipFill>
          <a:blip r:embed="rId2"/>
          <a:stretch>
            <a:fillRect/>
          </a:stretch>
        </p:blipFill>
        <p:spPr>
          <a:xfrm>
            <a:off x="1068070" y="4023360"/>
            <a:ext cx="3889375" cy="247523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Ta tiến hành mở cổng 8888 để truy cập vào HUE</a:t>
            </a:r>
            <a:endParaRPr lang="en-US" sz="2800">
              <a:latin typeface="Calibri" panose="020F0502020204030204" charset="0"/>
              <a:cs typeface="Calibri" panose="020F0502020204030204" charset="0"/>
            </a:endParaRPr>
          </a:p>
        </p:txBody>
      </p:sp>
      <p:pic>
        <p:nvPicPr>
          <p:cNvPr id="770" name="Picture 27"/>
          <p:cNvPicPr>
            <a:picLocks noChangeAspect="1"/>
          </p:cNvPicPr>
          <p:nvPr>
            <p:ph type="pic" sz="quarter" idx="10"/>
          </p:nvPr>
        </p:nvPicPr>
        <p:blipFill>
          <a:blip r:embed="rId1"/>
          <a:srcRect l="15768"/>
          <a:stretch>
            <a:fillRect/>
          </a:stretch>
        </p:blipFill>
        <p:spPr>
          <a:xfrm>
            <a:off x="597535" y="1989455"/>
            <a:ext cx="5400675" cy="3101975"/>
          </a:xfrm>
          <a:prstGeom prst="rect">
            <a:avLst/>
          </a:prstGeom>
          <a:noFill/>
          <a:ln>
            <a:noFill/>
          </a:ln>
        </p:spPr>
      </p:pic>
      <p:pic>
        <p:nvPicPr>
          <p:cNvPr id="771" name="Picture 28"/>
          <p:cNvPicPr>
            <a:picLocks noChangeAspect="1"/>
          </p:cNvPicPr>
          <p:nvPr/>
        </p:nvPicPr>
        <p:blipFill>
          <a:blip r:embed="rId2"/>
          <a:stretch>
            <a:fillRect/>
          </a:stretch>
        </p:blipFill>
        <p:spPr>
          <a:xfrm>
            <a:off x="6228715" y="1989455"/>
            <a:ext cx="5590540" cy="2680970"/>
          </a:xfrm>
          <a:prstGeom prst="rect">
            <a:avLst/>
          </a:prstGeom>
          <a:noFill/>
          <a:ln>
            <a:noFill/>
          </a:ln>
        </p:spPr>
      </p:pic>
      <p:sp>
        <p:nvSpPr>
          <p:cNvPr id="15" name="Rectangles 14"/>
          <p:cNvSpPr/>
          <p:nvPr/>
        </p:nvSpPr>
        <p:spPr>
          <a:xfrm>
            <a:off x="6958965" y="3554730"/>
            <a:ext cx="4429760" cy="4337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Mở cửa sổ mới và truy cập url của HUE, tạo tài khoản và tiến hành tạo database có tên là car và kiểm tra trên Putty</a:t>
            </a:r>
            <a:endParaRPr lang="en-US" sz="2800">
              <a:latin typeface="Calibri" panose="020F0502020204030204" charset="0"/>
              <a:cs typeface="Calibri" panose="020F0502020204030204" charset="0"/>
            </a:endParaRPr>
          </a:p>
        </p:txBody>
      </p:sp>
      <p:pic>
        <p:nvPicPr>
          <p:cNvPr id="772" name="Picture 30"/>
          <p:cNvPicPr>
            <a:picLocks noChangeAspect="1"/>
          </p:cNvPicPr>
          <p:nvPr>
            <p:ph type="pic" sz="quarter" idx="10"/>
          </p:nvPr>
        </p:nvPicPr>
        <p:blipFill>
          <a:blip r:embed="rId1"/>
          <a:stretch>
            <a:fillRect/>
          </a:stretch>
        </p:blipFill>
        <p:spPr>
          <a:xfrm>
            <a:off x="2825750" y="2229485"/>
            <a:ext cx="6080760" cy="2964815"/>
          </a:xfrm>
          <a:prstGeom prst="rect">
            <a:avLst/>
          </a:prstGeom>
          <a:noFill/>
          <a:ln>
            <a:noFill/>
          </a:ln>
        </p:spPr>
      </p:pic>
      <p:pic>
        <p:nvPicPr>
          <p:cNvPr id="773" name="Picture 31"/>
          <p:cNvPicPr>
            <a:picLocks noChangeAspect="1"/>
          </p:cNvPicPr>
          <p:nvPr>
            <p:ph type="pic" sz="quarter" idx="11"/>
          </p:nvPr>
        </p:nvPicPr>
        <p:blipFill>
          <a:blip r:embed="rId2"/>
          <a:srcRect t="58976"/>
          <a:stretch>
            <a:fillRect/>
          </a:stretch>
        </p:blipFill>
        <p:spPr>
          <a:xfrm>
            <a:off x="3185160" y="5125720"/>
            <a:ext cx="5362575" cy="139763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Tạo table cho database, ta chọn Upload a file, sau khi tạo bảng thì kiểm tra lại trên putty</a:t>
            </a:r>
            <a:endParaRPr lang="en-US" sz="2800">
              <a:latin typeface="Calibri" panose="020F0502020204030204" charset="0"/>
              <a:cs typeface="Calibri" panose="020F0502020204030204" charset="0"/>
            </a:endParaRPr>
          </a:p>
        </p:txBody>
      </p:sp>
      <p:pic>
        <p:nvPicPr>
          <p:cNvPr id="774" name="Picture 33"/>
          <p:cNvPicPr>
            <a:picLocks noChangeAspect="1"/>
          </p:cNvPicPr>
          <p:nvPr>
            <p:ph type="pic" sz="quarter" idx="10"/>
          </p:nvPr>
        </p:nvPicPr>
        <p:blipFill>
          <a:blip r:embed="rId1"/>
          <a:srcRect l="26848" r="26848" b="22969"/>
          <a:stretch>
            <a:fillRect/>
          </a:stretch>
        </p:blipFill>
        <p:spPr>
          <a:xfrm>
            <a:off x="597535" y="2229485"/>
            <a:ext cx="5109845" cy="4106545"/>
          </a:xfrm>
          <a:prstGeom prst="rect">
            <a:avLst/>
          </a:prstGeom>
          <a:noFill/>
          <a:ln>
            <a:noFill/>
          </a:ln>
        </p:spPr>
      </p:pic>
      <p:pic>
        <p:nvPicPr>
          <p:cNvPr id="775" name="Picture 34"/>
          <p:cNvPicPr>
            <a:picLocks noChangeAspect="1"/>
          </p:cNvPicPr>
          <p:nvPr/>
        </p:nvPicPr>
        <p:blipFill>
          <a:blip r:embed="rId2"/>
          <a:srcRect l="20812" r="8400"/>
          <a:stretch>
            <a:fillRect/>
          </a:stretch>
        </p:blipFill>
        <p:spPr>
          <a:xfrm>
            <a:off x="6193155" y="1983740"/>
            <a:ext cx="4845050" cy="3307715"/>
          </a:xfrm>
          <a:prstGeom prst="rect">
            <a:avLst/>
          </a:prstGeom>
          <a:noFill/>
          <a:ln>
            <a:noFill/>
          </a:ln>
        </p:spPr>
      </p:pic>
      <p:pic>
        <p:nvPicPr>
          <p:cNvPr id="776" name="Picture 35"/>
          <p:cNvPicPr>
            <a:picLocks noChangeAspect="1"/>
          </p:cNvPicPr>
          <p:nvPr/>
        </p:nvPicPr>
        <p:blipFill>
          <a:blip r:embed="rId3"/>
          <a:srcRect t="77299"/>
          <a:stretch>
            <a:fillRect/>
          </a:stretch>
        </p:blipFill>
        <p:spPr>
          <a:xfrm>
            <a:off x="6193155" y="5544820"/>
            <a:ext cx="5488940" cy="7912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Viết câu truy vấn đơn giản, đối chiếu giữa HUE và PuTTY</a:t>
            </a:r>
            <a:endParaRPr lang="en-US" sz="2800">
              <a:latin typeface="Calibri" panose="020F0502020204030204" charset="0"/>
              <a:cs typeface="Calibri" panose="020F0502020204030204" charset="0"/>
            </a:endParaRPr>
          </a:p>
        </p:txBody>
      </p:sp>
      <p:pic>
        <p:nvPicPr>
          <p:cNvPr id="777" name="Picture 36"/>
          <p:cNvPicPr>
            <a:picLocks noChangeAspect="1"/>
          </p:cNvPicPr>
          <p:nvPr>
            <p:ph type="pic" sz="quarter" idx="10"/>
          </p:nvPr>
        </p:nvPicPr>
        <p:blipFill>
          <a:blip r:embed="rId1"/>
          <a:srcRect l="20327" r="22461"/>
          <a:stretch>
            <a:fillRect/>
          </a:stretch>
        </p:blipFill>
        <p:spPr>
          <a:xfrm>
            <a:off x="597535" y="2030095"/>
            <a:ext cx="4345305" cy="3863975"/>
          </a:xfrm>
          <a:prstGeom prst="rect">
            <a:avLst/>
          </a:prstGeom>
          <a:noFill/>
          <a:ln>
            <a:noFill/>
          </a:ln>
        </p:spPr>
      </p:pic>
      <p:pic>
        <p:nvPicPr>
          <p:cNvPr id="778" name="Picture 37"/>
          <p:cNvPicPr>
            <a:picLocks noChangeAspect="1"/>
          </p:cNvPicPr>
          <p:nvPr/>
        </p:nvPicPr>
        <p:blipFill>
          <a:blip r:embed="rId2"/>
          <a:srcRect t="48964"/>
          <a:stretch>
            <a:fillRect/>
          </a:stretch>
        </p:blipFill>
        <p:spPr>
          <a:xfrm>
            <a:off x="5307965" y="2931160"/>
            <a:ext cx="6374765" cy="20612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95313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Tương tự với việc tạo thêm các bảng commodities, customers, order_items, orders, products, employees, stocks, stores</a:t>
            </a:r>
            <a:endParaRPr lang="en-US" sz="2800">
              <a:latin typeface="Calibri" panose="020F0502020204030204" charset="0"/>
              <a:cs typeface="Calibri" panose="020F0502020204030204" charset="0"/>
            </a:endParaRPr>
          </a:p>
        </p:txBody>
      </p:sp>
      <p:pic>
        <p:nvPicPr>
          <p:cNvPr id="779" name="Picture 38"/>
          <p:cNvPicPr>
            <a:picLocks noChangeAspect="1"/>
          </p:cNvPicPr>
          <p:nvPr>
            <p:ph type="pic" sz="quarter" idx="10"/>
          </p:nvPr>
        </p:nvPicPr>
        <p:blipFill>
          <a:blip r:embed="rId1"/>
          <a:srcRect l="21371" t="7436" r="3250"/>
          <a:stretch>
            <a:fillRect/>
          </a:stretch>
        </p:blipFill>
        <p:spPr>
          <a:xfrm>
            <a:off x="2533015" y="2296160"/>
            <a:ext cx="5803265" cy="3470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9674225" cy="768350"/>
          </a:xfrm>
          <a:prstGeom prst="rect">
            <a:avLst/>
          </a:prstGeom>
          <a:noFill/>
        </p:spPr>
        <p:txBody>
          <a:bodyPr wrap="none" rtlCol="0">
            <a:spAutoFit/>
          </a:bodyPr>
          <a:p>
            <a:r>
              <a:rPr lang="en-US" altLang="en-IN" sz="4400" dirty="0">
                <a:latin typeface="Fira Sans Medium" panose="020B0603050000020004" pitchFamily="34" charset="0"/>
              </a:rPr>
              <a:t>3. DEMO DATA WAREHOUSE TRÊN AWS</a:t>
            </a:r>
            <a:endParaRPr lang="en-US" altLang="en-IN" sz="4400" dirty="0">
              <a:latin typeface="Fira Sans Medium" panose="020B0603050000020004" pitchFamily="34" charset="0"/>
            </a:endParaRPr>
          </a:p>
        </p:txBody>
      </p:sp>
      <p:sp>
        <p:nvSpPr>
          <p:cNvPr id="7" name="Text Box 6"/>
          <p:cNvSpPr txBox="1"/>
          <p:nvPr/>
        </p:nvSpPr>
        <p:spPr>
          <a:xfrm>
            <a:off x="597535" y="1276350"/>
            <a:ext cx="11085195" cy="521970"/>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Sau khi tạo xong các bảng ta thực hiện truy một vài câu truy vấn đơn giản</a:t>
            </a:r>
            <a:endParaRPr lang="en-US" sz="2800">
              <a:latin typeface="Calibri" panose="020F0502020204030204" charset="0"/>
              <a:cs typeface="Calibri" panose="020F0502020204030204" charset="0"/>
            </a:endParaRPr>
          </a:p>
        </p:txBody>
      </p:sp>
      <p:pic>
        <p:nvPicPr>
          <p:cNvPr id="780" name="Picture 39"/>
          <p:cNvPicPr>
            <a:picLocks noChangeAspect="1"/>
          </p:cNvPicPr>
          <p:nvPr>
            <p:ph type="pic" sz="quarter" idx="10"/>
          </p:nvPr>
        </p:nvPicPr>
        <p:blipFill>
          <a:blip r:embed="rId1"/>
          <a:srcRect l="20660" r="21474"/>
          <a:stretch>
            <a:fillRect/>
          </a:stretch>
        </p:blipFill>
        <p:spPr>
          <a:xfrm>
            <a:off x="597535" y="1798320"/>
            <a:ext cx="5630545" cy="4736465"/>
          </a:xfrm>
          <a:prstGeom prst="rect">
            <a:avLst/>
          </a:prstGeom>
          <a:noFill/>
          <a:ln>
            <a:noFill/>
          </a:ln>
        </p:spPr>
      </p:pic>
      <p:pic>
        <p:nvPicPr>
          <p:cNvPr id="787" name="Picture 40"/>
          <p:cNvPicPr>
            <a:picLocks noChangeAspect="1"/>
          </p:cNvPicPr>
          <p:nvPr/>
        </p:nvPicPr>
        <p:blipFill>
          <a:blip r:embed="rId2"/>
          <a:srcRect l="20967" r="22214"/>
          <a:stretch>
            <a:fillRect/>
          </a:stretch>
        </p:blipFill>
        <p:spPr>
          <a:xfrm>
            <a:off x="6719570" y="1798320"/>
            <a:ext cx="4618990" cy="2524125"/>
          </a:xfrm>
          <a:prstGeom prst="rect">
            <a:avLst/>
          </a:prstGeom>
          <a:noFill/>
          <a:ln>
            <a:noFill/>
          </a:ln>
        </p:spPr>
      </p:pic>
      <p:pic>
        <p:nvPicPr>
          <p:cNvPr id="45" name="Picture 41"/>
          <p:cNvPicPr>
            <a:picLocks noChangeAspect="1"/>
          </p:cNvPicPr>
          <p:nvPr/>
        </p:nvPicPr>
        <p:blipFill>
          <a:blip r:embed="rId3"/>
          <a:srcRect l="10953"/>
          <a:stretch>
            <a:fillRect/>
          </a:stretch>
        </p:blipFill>
        <p:spPr>
          <a:xfrm>
            <a:off x="6985635" y="4322445"/>
            <a:ext cx="4087495" cy="22199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4227654" y="179"/>
            <a:ext cx="282892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KẾT LUẬN</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1. KẾT QUẢ THU ĐƯỢC</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267652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 Apache Hive là công cụ cơ sở hạ tầng kho dữ liệu để xử lý dữ liệu có cấu trúc trong Hadoop. </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Nó nằm trên đỉnh Hadoop để tóm tắt Dữ liệu lớn nên giúp cho việc truy vấn và phân tích trở nên dễ dàng mà không cần hiểu biết nhiều về MapReduce</a:t>
            </a:r>
            <a:endParaRPr lang="en-US" sz="2800">
              <a:latin typeface="Calibri" panose="020F0502020204030204" charset="0"/>
              <a:cs typeface="Calibri" panose="020F0502020204030204" charset="0"/>
            </a:endParaRPr>
          </a:p>
        </p:txBody>
      </p:sp>
      <p:sp>
        <p:nvSpPr>
          <p:cNvPr id="2" name="Text Box 1"/>
          <p:cNvSpPr txBox="1"/>
          <p:nvPr/>
        </p:nvSpPr>
        <p:spPr>
          <a:xfrm>
            <a:off x="598170" y="4208145"/>
            <a:ext cx="9772650" cy="1814830"/>
          </a:xfrm>
          <a:prstGeom prst="rect">
            <a:avLst/>
          </a:prstGeom>
          <a:noFill/>
          <a:ln w="9525">
            <a:noFill/>
          </a:ln>
        </p:spPr>
        <p:txBody>
          <a:bodyPr wrap="square">
            <a:spAutoFit/>
          </a:bodyPr>
          <a:p>
            <a:pPr lvl="0" algn="l">
              <a:buClrTx/>
              <a:buSzTx/>
              <a:buFontTx/>
            </a:pPr>
            <a:r>
              <a:rPr lang="en-US" sz="2800">
                <a:latin typeface="Calibri" panose="020F0502020204030204" charset="0"/>
                <a:cs typeface="Calibri" panose="020F0502020204030204" charset="0"/>
                <a:sym typeface="+mn-ea"/>
              </a:rPr>
              <a:t>Cụ thể hơn, Apache Hive là 1 kho dữ liệu (</a:t>
            </a:r>
            <a:r>
              <a:rPr lang="en-US" sz="2800">
                <a:latin typeface="Calibri" panose="020F0502020204030204" charset="0"/>
                <a:cs typeface="Calibri" panose="020F0502020204030204" charset="0"/>
                <a:sym typeface="+mn-ea"/>
              </a:rPr>
              <a:t>D</a:t>
            </a:r>
            <a:r>
              <a:rPr lang="en-US" sz="2800">
                <a:latin typeface="Calibri" panose="020F0502020204030204" charset="0"/>
                <a:cs typeface="Calibri" panose="020F0502020204030204" charset="0"/>
                <a:sym typeface="+mn-ea"/>
              </a:rPr>
              <a:t>ata </a:t>
            </a:r>
            <a:r>
              <a:rPr lang="en-US" sz="2800">
                <a:latin typeface="Calibri" panose="020F0502020204030204" charset="0"/>
                <a:cs typeface="Calibri" panose="020F0502020204030204" charset="0"/>
                <a:sym typeface="+mn-ea"/>
              </a:rPr>
              <a:t>W</a:t>
            </a:r>
            <a:r>
              <a:rPr lang="en-US" sz="2800">
                <a:latin typeface="Calibri" panose="020F0502020204030204" charset="0"/>
                <a:cs typeface="Calibri" panose="020F0502020204030204" charset="0"/>
                <a:sym typeface="+mn-ea"/>
              </a:rPr>
              <a:t>arehouse) hỗ trợ người sử dụng có thể dễ dàng hơn trong việc quản lý và truy vấn đối với các tập dữ liệu lớn được </a:t>
            </a:r>
            <a:r>
              <a:rPr lang="en-US" sz="2800">
                <a:latin typeface="Calibri" panose="020F0502020204030204" charset="0"/>
                <a:cs typeface="Calibri" panose="020F0502020204030204" charset="0"/>
                <a:sym typeface="+mn-ea"/>
              </a:rPr>
              <a:t>lưu </a:t>
            </a:r>
            <a:r>
              <a:rPr lang="en-US" sz="2800">
                <a:latin typeface="Calibri" panose="020F0502020204030204" charset="0"/>
                <a:cs typeface="Calibri" panose="020F0502020204030204" charset="0"/>
                <a:sym typeface="+mn-ea"/>
              </a:rPr>
              <a:t>trữ trên các hệ thống lưu trữ phân tán (</a:t>
            </a:r>
            <a:r>
              <a:rPr lang="en-US" sz="2800">
                <a:latin typeface="Calibri" panose="020F0502020204030204" charset="0"/>
                <a:cs typeface="Calibri" panose="020F0502020204030204" charset="0"/>
                <a:sym typeface="+mn-ea"/>
              </a:rPr>
              <a:t>D</a:t>
            </a:r>
            <a:r>
              <a:rPr lang="en-US" sz="2800">
                <a:latin typeface="Calibri" panose="020F0502020204030204" charset="0"/>
                <a:cs typeface="Calibri" panose="020F0502020204030204" charset="0"/>
                <a:sym typeface="+mn-ea"/>
              </a:rPr>
              <a:t>istributed </a:t>
            </a:r>
            <a:r>
              <a:rPr lang="en-US" sz="2800">
                <a:latin typeface="Calibri" panose="020F0502020204030204" charset="0"/>
                <a:cs typeface="Calibri" panose="020F0502020204030204" charset="0"/>
                <a:sym typeface="+mn-ea"/>
              </a:rPr>
              <a:t>S</a:t>
            </a:r>
            <a:r>
              <a:rPr lang="en-US" sz="2800">
                <a:latin typeface="Calibri" panose="020F0502020204030204" charset="0"/>
                <a:cs typeface="Calibri" panose="020F0502020204030204" charset="0"/>
                <a:sym typeface="+mn-ea"/>
              </a:rPr>
              <a:t>torage)</a:t>
            </a:r>
            <a:endParaRPr lang="en-US" sz="2800">
              <a:latin typeface="Calibri" panose="020F0502020204030204" charset="0"/>
              <a:cs typeface="Calibri" panose="020F050202020403020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5654040" cy="768350"/>
          </a:xfrm>
          <a:prstGeom prst="rect">
            <a:avLst/>
          </a:prstGeom>
          <a:noFill/>
        </p:spPr>
        <p:txBody>
          <a:bodyPr wrap="none" rtlCol="0">
            <a:spAutoFit/>
          </a:bodyPr>
          <a:lstStyle/>
          <a:p>
            <a:pPr algn="l"/>
            <a:r>
              <a:rPr lang="en-US" altLang="en-IN" sz="4400" dirty="0">
                <a:latin typeface="Fira Sans Medium" panose="020B0603050000020004" pitchFamily="34" charset="0"/>
              </a:rPr>
              <a:t>1. </a:t>
            </a:r>
            <a:r>
              <a:rPr lang="en-US" altLang="en-IN" sz="4400" dirty="0">
                <a:latin typeface="Fira Sans Medium" panose="020B0603050000020004" pitchFamily="34" charset="0"/>
                <a:sym typeface="+mn-ea"/>
              </a:rPr>
              <a:t>KẾT QUẢ THU ĐƯỢC</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66520"/>
            <a:ext cx="10936605" cy="3969385"/>
          </a:xfrm>
          <a:prstGeom prst="rect">
            <a:avLst/>
          </a:prstGeom>
          <a:noFill/>
          <a:ln w="9525">
            <a:noFill/>
          </a:ln>
        </p:spPr>
        <p:txBody>
          <a:bodyPr wrap="square">
            <a:spAutoFit/>
          </a:bodyPr>
          <a:p>
            <a:pPr indent="0">
              <a:buFont typeface="Arial" panose="020B0604020202020204" pitchFamily="34" charset="0"/>
              <a:buNone/>
            </a:pPr>
            <a:r>
              <a:rPr lang="en-US" sz="2800" b="1">
                <a:latin typeface="Calibri" panose="020F0502020204030204" charset="0"/>
                <a:cs typeface="Calibri" panose="020F0502020204030204" charset="0"/>
              </a:rPr>
              <a:t>Kiến thức tìm hiểu được</a:t>
            </a:r>
            <a:endParaRPr lang="en-US" sz="2800" b="1">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Nắm được các kiến thức cũng như những vấn đề liên quan đến Apache Hive, truy vấn với HiveQL và áp dụng kiến thức để thiết kế và xây dựng một Data warehouse hoàn chỉnh. Biết được cách Hive hoạt đông trên Hadoop, luồng dữ liệu của Hive, đặc trưng, kiến trúc, cách tổ chức dữ liệu trong Hive.</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Nắm bắt được quy trình xử lý Big Data, thiết kế và xây dựng các bảng fact, các dimension, thực hiện tích hợp dữ liệu bằng ETL, HQL để tạo truy vấn phân tích dữ liệu từ những câu truy vấn.</a:t>
            </a:r>
            <a:endParaRPr lang="en-US" sz="2800" b="0">
              <a:latin typeface="Calibri" panose="020F0502020204030204" charset="0"/>
              <a:cs typeface="Calibri" panose="020F050202020403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5654040" cy="768350"/>
          </a:xfrm>
          <a:prstGeom prst="rect">
            <a:avLst/>
          </a:prstGeom>
          <a:noFill/>
        </p:spPr>
        <p:txBody>
          <a:bodyPr wrap="none" rtlCol="0">
            <a:spAutoFit/>
          </a:bodyPr>
          <a:lstStyle/>
          <a:p>
            <a:pPr algn="l"/>
            <a:r>
              <a:rPr lang="en-US" altLang="en-IN" sz="4400" dirty="0">
                <a:latin typeface="Fira Sans Medium" panose="020B0603050000020004" pitchFamily="34" charset="0"/>
              </a:rPr>
              <a:t>1. </a:t>
            </a:r>
            <a:r>
              <a:rPr lang="en-US" altLang="en-IN" sz="4400" dirty="0">
                <a:latin typeface="Fira Sans Medium" panose="020B0603050000020004" pitchFamily="34" charset="0"/>
                <a:sym typeface="+mn-ea"/>
              </a:rPr>
              <a:t>KẾT QUẢ THU ĐƯỢC</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66520"/>
            <a:ext cx="10936605" cy="3538220"/>
          </a:xfrm>
          <a:prstGeom prst="rect">
            <a:avLst/>
          </a:prstGeom>
          <a:noFill/>
          <a:ln w="9525">
            <a:noFill/>
          </a:ln>
        </p:spPr>
        <p:txBody>
          <a:bodyPr wrap="square">
            <a:spAutoFit/>
          </a:bodyPr>
          <a:p>
            <a:pPr indent="0">
              <a:buFont typeface="Arial" panose="020B0604020202020204" pitchFamily="34" charset="0"/>
              <a:buNone/>
            </a:pPr>
            <a:r>
              <a:rPr lang="en-US" sz="2800" b="1">
                <a:latin typeface="Calibri" panose="020F0502020204030204" charset="0"/>
                <a:cs typeface="Calibri" panose="020F0502020204030204" charset="0"/>
              </a:rPr>
              <a:t>Chương trình đã làm được</a:t>
            </a:r>
            <a:endParaRPr lang="en-US" sz="2800" b="1">
              <a:latin typeface="Calibri" panose="020F0502020204030204" charset="0"/>
              <a:cs typeface="Calibri" panose="020F0502020204030204" charset="0"/>
            </a:endParaRPr>
          </a:p>
          <a:p>
            <a:pPr indent="0">
              <a:buFont typeface="Arial" panose="020B0604020202020204" pitchFamily="34" charset="0"/>
              <a:buNone/>
            </a:pPr>
            <a:r>
              <a:rPr lang="en-US" sz="2800">
                <a:latin typeface="Calibri" panose="020F0502020204030204" charset="0"/>
                <a:cs typeface="Calibri" panose="020F0502020204030204" charset="0"/>
              </a:rPr>
              <a:t>Xây dựng hoàn chỉnh một data warehouse bằng Hive với các chức năng cơ bản như:</a:t>
            </a:r>
            <a:endParaRPr lang="en-US" sz="2800">
              <a:latin typeface="Calibri" panose="020F0502020204030204" charset="0"/>
              <a:cs typeface="Calibri" panose="020F0502020204030204" charset="0"/>
            </a:endParaRPr>
          </a:p>
          <a:p>
            <a:pPr marL="457200" indent="-457200">
              <a:buFont typeface="Arial" panose="020B0604020202020204" pitchFamily="34" charset="0"/>
              <a:buChar char="•"/>
            </a:pPr>
            <a:r>
              <a:rPr lang="en-US" sz="2800">
                <a:latin typeface="Calibri" panose="020F0502020204030204" charset="0"/>
                <a:cs typeface="Calibri" panose="020F0502020204030204" charset="0"/>
              </a:rPr>
              <a:t>Quản lý các database, quản lý các bảng trong database.</a:t>
            </a:r>
            <a:endParaRPr lang="en-US" sz="2800">
              <a:latin typeface="Calibri" panose="020F0502020204030204" charset="0"/>
              <a:cs typeface="Calibri" panose="020F0502020204030204" charset="0"/>
            </a:endParaRPr>
          </a:p>
          <a:p>
            <a:pPr marL="457200" indent="-457200">
              <a:buFont typeface="Arial" panose="020B0604020202020204" pitchFamily="34" charset="0"/>
              <a:buChar char="•"/>
            </a:pPr>
            <a:r>
              <a:rPr lang="en-US" sz="2800">
                <a:latin typeface="Calibri" panose="020F0502020204030204" charset="0"/>
                <a:cs typeface="Calibri" panose="020F0502020204030204" charset="0"/>
              </a:rPr>
              <a:t>Thực hiện các câu lệnh truy vấn và tiến hành phân tích từ các câu lệnh truy vấn đó.</a:t>
            </a:r>
            <a:endParaRPr lang="en-US" sz="2800">
              <a:latin typeface="Calibri" panose="020F0502020204030204" charset="0"/>
              <a:cs typeface="Calibri" panose="020F0502020204030204" charset="0"/>
            </a:endParaRPr>
          </a:p>
          <a:p>
            <a:pPr marL="457200" indent="-457200">
              <a:buFont typeface="Arial" panose="020B0604020202020204" pitchFamily="34" charset="0"/>
              <a:buChar char="•"/>
            </a:pPr>
            <a:r>
              <a:rPr lang="en-US" sz="2800">
                <a:latin typeface="Calibri" panose="020F0502020204030204" charset="0"/>
                <a:cs typeface="Calibri" panose="020F0502020204030204" charset="0"/>
              </a:rPr>
              <a:t>Truy vấn Hive trên HUE sử dụng dịch vụ EMR của AWS</a:t>
            </a:r>
            <a:endParaRPr lang="en-US" sz="2800">
              <a:latin typeface="Calibri" panose="020F0502020204030204" charset="0"/>
              <a:cs typeface="Calibri" panose="020F0502020204030204" charset="0"/>
            </a:endParaRPr>
          </a:p>
          <a:p>
            <a:pPr marL="457200" indent="-457200">
              <a:buFont typeface="Arial" panose="020B0604020202020204" pitchFamily="34" charset="0"/>
              <a:buChar char="•"/>
            </a:pPr>
            <a:endParaRPr lang="en-US" sz="2800" b="0">
              <a:latin typeface="Calibri" panose="020F0502020204030204" charset="0"/>
              <a:cs typeface="Calibri" panose="020F050202020403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4227654" y="179"/>
            <a:ext cx="282892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KẾT LUẬN</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2. ƯU ĐIỂM</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2905760" cy="768350"/>
          </a:xfrm>
          <a:prstGeom prst="rect">
            <a:avLst/>
          </a:prstGeom>
          <a:noFill/>
        </p:spPr>
        <p:txBody>
          <a:bodyPr wrap="none" rtlCol="0">
            <a:spAutoFit/>
          </a:bodyPr>
          <a:lstStyle/>
          <a:p>
            <a:pPr algn="l"/>
            <a:r>
              <a:rPr lang="en-US" altLang="en-IN" sz="4400" dirty="0">
                <a:latin typeface="Fira Sans Medium" panose="020B0603050000020004" pitchFamily="34" charset="0"/>
                <a:sym typeface="+mn-ea"/>
              </a:rPr>
              <a:t>2. ƯU ĐIỂM</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66520"/>
            <a:ext cx="10936605" cy="1814830"/>
          </a:xfrm>
          <a:prstGeom prst="rect">
            <a:avLst/>
          </a:prstGeom>
          <a:noFill/>
          <a:ln w="9525">
            <a:noFill/>
          </a:ln>
        </p:spPr>
        <p:txBody>
          <a:bodyPr wrap="square">
            <a:spAutoFit/>
          </a:bodyPr>
          <a:p>
            <a:pPr marL="457200" indent="-457200">
              <a:buFont typeface="Arial" panose="020B0604020202020204" pitchFamily="34" charset="0"/>
              <a:buChar char="•"/>
            </a:pPr>
            <a:r>
              <a:rPr lang="en-US" sz="2800" b="0">
                <a:latin typeface="Calibri" panose="020F0502020204030204" charset="0"/>
                <a:cs typeface="Calibri" panose="020F0502020204030204" charset="0"/>
              </a:rPr>
              <a:t>Hoạt động của Hive diễn ra một cách trơn tru và chính xác, không xảy ra tình trạng lỗi trong hệ thống.</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Lưu trữ được lượng dữ liệu lớn.</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Xử lý thông tin, truy vấn dữ liệu chính xác và nhanh chóng</a:t>
            </a:r>
            <a:endParaRPr lang="en-US" sz="2800" b="0">
              <a:latin typeface="Calibri" panose="020F0502020204030204" charset="0"/>
              <a:cs typeface="Calibri" panose="020F05020202040302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4227654" y="179"/>
            <a:ext cx="282892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KẾT LUẬN</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3. NHƯỢC ĐIỂM</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4006215" cy="768350"/>
          </a:xfrm>
          <a:prstGeom prst="rect">
            <a:avLst/>
          </a:prstGeom>
          <a:noFill/>
        </p:spPr>
        <p:txBody>
          <a:bodyPr wrap="none" rtlCol="0">
            <a:spAutoFit/>
          </a:bodyPr>
          <a:lstStyle/>
          <a:p>
            <a:pPr algn="l"/>
            <a:r>
              <a:rPr lang="en-US" altLang="en-IN" sz="4400" dirty="0">
                <a:latin typeface="Fira Sans Medium" panose="020B0603050000020004" pitchFamily="34" charset="0"/>
                <a:sym typeface="+mn-ea"/>
              </a:rPr>
              <a:t>3. </a:t>
            </a:r>
            <a:r>
              <a:rPr lang="en-US" altLang="en-IN" sz="4400" dirty="0">
                <a:latin typeface="Fira Sans Medium" panose="020B0603050000020004" pitchFamily="34" charset="0"/>
                <a:sym typeface="+mn-ea"/>
              </a:rPr>
              <a:t>NHƯỢC ĐIỂM</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66520"/>
            <a:ext cx="10936605" cy="3538220"/>
          </a:xfrm>
          <a:prstGeom prst="rect">
            <a:avLst/>
          </a:prstGeom>
          <a:noFill/>
          <a:ln w="9525">
            <a:noFill/>
          </a:ln>
        </p:spPr>
        <p:txBody>
          <a:bodyPr wrap="square">
            <a:spAutoFit/>
          </a:bodyPr>
          <a:p>
            <a:pPr marL="457200" indent="-457200">
              <a:buFont typeface="Arial" panose="020B0604020202020204" pitchFamily="34" charset="0"/>
              <a:buChar char="•"/>
            </a:pPr>
            <a:r>
              <a:rPr lang="en-US" sz="2800" b="0">
                <a:latin typeface="Calibri" panose="020F0502020204030204" charset="0"/>
                <a:cs typeface="Calibri" panose="020F0502020204030204" charset="0"/>
              </a:rPr>
              <a:t>Dịch vụ EMR bị terminated cụm Hadoop nên làm lại nhiều lần gặp nhiều khó khăn</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Chưa cấu hình được Hive Web Interface (HWI) do phiên bản nhóm cài đặt hiện tại quá cao, không hỗ trợ HWI.</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Để có thể sử dụng được HWI, cần phải sử dụng phiên bản Hive 2.2.0 trở xuống. Nhưng các phiên bản Hive 2.2.x không hỗ trợ Derby và Ant nên phải cài thêm. Trong quá trình cài đặt HWI, do bị giới hạn về mặt thời gian và con người nên nhóm vẫn chưa cài đặt được.</a:t>
            </a:r>
            <a:endParaRPr lang="en-US" sz="2800" b="0">
              <a:latin typeface="Calibri" panose="020F0502020204030204" charset="0"/>
              <a:cs typeface="Calibri" panose="020F05020202040302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4227654" y="179"/>
            <a:ext cx="282892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KẾT LUẬN</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4325" y="3816350"/>
            <a:ext cx="9024620" cy="768350"/>
          </a:xfrm>
          <a:prstGeom prst="rect">
            <a:avLst/>
          </a:prstGeom>
          <a:noFill/>
        </p:spPr>
        <p:txBody>
          <a:bodyPr wrap="square" rtlCol="0">
            <a:spAutoFit/>
          </a:bodyPr>
          <a:p>
            <a:pPr algn="ctr"/>
            <a:r>
              <a:rPr lang="en-US" altLang="en-IN" sz="4400" dirty="0">
                <a:solidFill>
                  <a:schemeClr val="tx1"/>
                </a:solidFill>
                <a:latin typeface="Fira Sans Medium" panose="020B0603050000020004" pitchFamily="34" charset="0"/>
              </a:rPr>
              <a:t>4. ĐỊNH HƯỚNG PHÁT TRIỂN</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164705" cy="768350"/>
          </a:xfrm>
          <a:prstGeom prst="rect">
            <a:avLst/>
          </a:prstGeom>
          <a:noFill/>
        </p:spPr>
        <p:txBody>
          <a:bodyPr wrap="none" rtlCol="0">
            <a:spAutoFit/>
          </a:bodyPr>
          <a:lstStyle/>
          <a:p>
            <a:pPr algn="l"/>
            <a:r>
              <a:rPr lang="en-US" altLang="en-IN" sz="4400" dirty="0">
                <a:latin typeface="Fira Sans Medium" panose="020B0603050000020004" pitchFamily="34" charset="0"/>
                <a:sym typeface="+mn-ea"/>
              </a:rPr>
              <a:t>4. </a:t>
            </a:r>
            <a:r>
              <a:rPr lang="en-US" altLang="en-IN" sz="4400" dirty="0">
                <a:latin typeface="Fira Sans Medium" panose="020B0603050000020004" pitchFamily="34" charset="0"/>
                <a:sym typeface="+mn-ea"/>
              </a:rPr>
              <a:t>ĐỊNH HƯỚNG PHÁT TRIỂN</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66520"/>
            <a:ext cx="10936605" cy="2676525"/>
          </a:xfrm>
          <a:prstGeom prst="rect">
            <a:avLst/>
          </a:prstGeom>
          <a:noFill/>
          <a:ln w="9525">
            <a:noFill/>
          </a:ln>
        </p:spPr>
        <p:txBody>
          <a:bodyPr wrap="square">
            <a:spAutoFit/>
          </a:bodyPr>
          <a:p>
            <a:pPr marL="457200" indent="-457200">
              <a:buFont typeface="Arial" panose="020B0604020202020204" pitchFamily="34" charset="0"/>
              <a:buChar char="•"/>
            </a:pPr>
            <a:r>
              <a:rPr lang="en-US" sz="2800" b="0">
                <a:latin typeface="Calibri" panose="020F0502020204030204" charset="0"/>
                <a:cs typeface="Calibri" panose="020F0502020204030204" charset="0"/>
              </a:rPr>
              <a:t>Thực hiện thêm nhiều các câu truy vấn.</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Đánh giá chi phí sử dụng trên AWS.</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Tiếp tục hoàn thiện các chức năng còn thiếu.</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Xây dựng và quản lý data warehouse lớn hơn.</a:t>
            </a:r>
            <a:endParaRPr lang="en-US" sz="2800" b="0">
              <a:latin typeface="Calibri" panose="020F0502020204030204" charset="0"/>
              <a:cs typeface="Calibri" panose="020F0502020204030204" charset="0"/>
            </a:endParaRPr>
          </a:p>
          <a:p>
            <a:pPr marL="457200" indent="-457200">
              <a:buFont typeface="Arial" panose="020B0604020202020204" pitchFamily="34" charset="0"/>
              <a:buChar char="•"/>
            </a:pPr>
            <a:r>
              <a:rPr lang="en-US" sz="2800" b="0">
                <a:latin typeface="Calibri" panose="020F0502020204030204" charset="0"/>
                <a:cs typeface="Calibri" panose="020F0502020204030204" charset="0"/>
              </a:rPr>
              <a:t>Tìm hiểu và cài đặt giao diện HWI ở các phiên bản cũ hơn hoặc liên kết với các giao diện hỗ trợ ngôn ngữ khác.</a:t>
            </a:r>
            <a:endParaRPr lang="en-US" sz="2800" b="0">
              <a:latin typeface="Calibri" panose="020F0502020204030204" charset="0"/>
              <a:cs typeface="Calibri" panose="020F050202020403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178634" y="179"/>
            <a:ext cx="583374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TÀI LIỆU THAM KHẢO</a:t>
            </a:r>
            <a:endParaRPr lang="en-US" altLang="en-IN" sz="4800" dirty="0">
              <a:solidFill>
                <a:schemeClr val="bg1"/>
              </a:solidFill>
              <a:latin typeface="Fira Sans Medium" panose="020B0603050000020004" pitchFamily="34" charset="0"/>
            </a:endParaRPr>
          </a:p>
        </p:txBody>
      </p:sp>
      <p:sp>
        <p:nvSpPr>
          <p:cNvPr id="100" name="Text Box 99"/>
          <p:cNvSpPr txBox="1"/>
          <p:nvPr/>
        </p:nvSpPr>
        <p:spPr>
          <a:xfrm>
            <a:off x="628015" y="3016250"/>
            <a:ext cx="10936605" cy="3476625"/>
          </a:xfrm>
          <a:prstGeom prst="rect">
            <a:avLst/>
          </a:prstGeom>
          <a:noFill/>
          <a:ln w="9525">
            <a:noFill/>
          </a:ln>
        </p:spPr>
        <p:txBody>
          <a:bodyPr wrap="square">
            <a:spAutoFit/>
          </a:bodyPr>
          <a:p>
            <a:pPr marL="457200" indent="-457200">
              <a:buFont typeface="Arial" panose="020B0604020202020204" pitchFamily="34" charset="0"/>
              <a:buChar char="•"/>
            </a:pPr>
            <a:r>
              <a:rPr lang="en-US" sz="2000" b="0">
                <a:latin typeface="Calibri" panose="020F0502020204030204" charset="0"/>
                <a:cs typeface="Calibri" panose="020F0502020204030204" charset="0"/>
              </a:rPr>
              <a:t>https://docs.aws.amazon.com/emr/latest/ManagementGuide/emr-what-is-emr.html</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https://aws.amazon.com/vi/emr/features/hive/?nc1=f_ls </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https://expressmagazine.net/posts/view/3646/gioi-thieu-nhung-kien-thuc-co-ban-ve-apache-hive</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https://itnavi.com.vn/blog/ngon-ngu-lap-trinh-hive-la-gi</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https://www.academia.edu/18578847/Hive</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https://phoenixnap.com/kb/install-hadoop-ubuntu#</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https://phoenixnap.com/kb/install-hive-on-ubuntu</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https://stackoverflow.com/questions/27099898/java-net-urisyntaxexception-when-starting-hive</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https://acloudxpert.com/process-data-by-running-the-hive-script-as-a-step-in-amazon-emr/#1591996494255-f3a6c68f-f2c5 </a:t>
            </a:r>
            <a:endParaRPr lang="en-US" sz="2000" b="0">
              <a:latin typeface="Calibri" panose="020F0502020204030204" charset="0"/>
              <a:cs typeface="Calibri" panose="020F0502020204030204" charset="0"/>
            </a:endParaRPr>
          </a:p>
          <a:p>
            <a:pPr marL="457200" indent="-457200">
              <a:buFont typeface="Arial" panose="020B0604020202020204" pitchFamily="34" charset="0"/>
              <a:buChar char="•"/>
            </a:pPr>
            <a:r>
              <a:rPr lang="en-US" sz="2000" b="0">
                <a:latin typeface="Calibri" panose="020F0502020204030204" charset="0"/>
                <a:cs typeface="Calibri" panose="020F0502020204030204" charset="0"/>
              </a:rPr>
              <a:t>https://techmagie.wordpress.com/2015/12/29/encounter-with-amazon-emr/</a:t>
            </a:r>
            <a:endParaRPr lang="en-US" sz="2000" b="0">
              <a:latin typeface="Calibri" panose="020F0502020204030204" charset="0"/>
              <a:cs typeface="Calibri" panose="020F05020202040302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p:cNvSpPr txBox="1"/>
          <p:nvPr/>
        </p:nvSpPr>
        <p:spPr>
          <a:xfrm>
            <a:off x="4240789" y="2767280"/>
            <a:ext cx="3728720" cy="1322070"/>
          </a:xfrm>
          <a:prstGeom prst="rect">
            <a:avLst/>
          </a:prstGeom>
          <a:noFill/>
        </p:spPr>
        <p:txBody>
          <a:bodyPr wrap="none" rtlCol="0">
            <a:spAutoFit/>
          </a:bodyPr>
          <a:lstStyle/>
          <a:p>
            <a:pPr algn="ctr"/>
            <a:r>
              <a:rPr lang="en-US" altLang="en-IN" sz="8000" dirty="0">
                <a:latin typeface="Fira Sans Medium" panose="020B0603050000020004" pitchFamily="34" charset="0"/>
              </a:rPr>
              <a:t>T</a:t>
            </a:r>
            <a:r>
              <a:rPr lang="en-IN" sz="8000" dirty="0">
                <a:latin typeface="Fira Sans Medium" panose="020B0603050000020004" pitchFamily="34" charset="0"/>
              </a:rPr>
              <a:t>hanks!</a:t>
            </a:r>
            <a:endParaRPr lang="en-IN" sz="6600" dirty="0">
              <a:latin typeface="Fira Sans Medium" panose="020B0603050000020004" pitchFamily="34" charset="0"/>
            </a:endParaRPr>
          </a:p>
        </p:txBody>
      </p:sp>
      <p:sp>
        <p:nvSpPr>
          <p:cNvPr id="15" name="Graphic 11"/>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p:cNvGrpSpPr/>
          <p:nvPr/>
        </p:nvGrpSpPr>
        <p:grpSpPr>
          <a:xfrm>
            <a:off x="-3681143" y="-2297674"/>
            <a:ext cx="7362285" cy="7105531"/>
            <a:chOff x="-2861483" y="-2254131"/>
            <a:chExt cx="7362285" cy="7105531"/>
          </a:xfrm>
        </p:grpSpPr>
        <p:sp>
          <p:nvSpPr>
            <p:cNvPr id="6" name="Graphic 4"/>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521970"/>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Các tính năng được cung cấp</a:t>
            </a:r>
            <a:endParaRPr lang="en-US" sz="2800">
              <a:latin typeface="Calibri" panose="020F0502020204030204" charset="0"/>
              <a:cs typeface="Calibri" panose="020F0502020204030204" charset="0"/>
            </a:endParaRPr>
          </a:p>
        </p:txBody>
      </p:sp>
      <p:sp>
        <p:nvSpPr>
          <p:cNvPr id="3" name="Text Box 2"/>
          <p:cNvSpPr txBox="1"/>
          <p:nvPr/>
        </p:nvSpPr>
        <p:spPr>
          <a:xfrm>
            <a:off x="596900" y="2022475"/>
            <a:ext cx="10937875" cy="3107690"/>
          </a:xfrm>
          <a:prstGeom prst="rect">
            <a:avLst/>
          </a:prstGeom>
          <a:noFill/>
          <a:ln w="9525">
            <a:noFill/>
          </a:ln>
        </p:spPr>
        <p:txBody>
          <a:bodyPr wrap="square">
            <a:spAutoFit/>
          </a:bodyPr>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 </a:t>
            </a:r>
            <a:r>
              <a:rPr lang="en-US" sz="2800">
                <a:latin typeface="Calibri" panose="020F0502020204030204" charset="0"/>
                <a:cs typeface="Calibri" panose="020F0502020204030204" charset="0"/>
                <a:sym typeface="+mn-ea"/>
              </a:rPr>
              <a:t>Công cụ cho phép dễ dàng thực hiện tác vụ như trích xuất, vận chuyển và lưu trữ dữ liệu.</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Cơ chế để xử lý cho nhiều định dạng dữ liệu khác nhau.</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Truy cập tới dữ liệu dạng files được lưu trữ trực tiếp ở trong Apache HDFS hoặc đối với nhiều hệ thống lưu trữ dữ liệu khác như Apache HBase</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Thực hiện query thông qua MapReduce</a:t>
            </a:r>
            <a:endParaRPr lang="en-US" sz="2800">
              <a:latin typeface="Calibri" panose="020F0502020204030204" charset="0"/>
              <a:cs typeface="Calibri" panose="020F05020202040302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396938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 Định nghĩa ngôn ngữ gần giống với SQL (SQL - like query language) - HiveQL</a:t>
            </a:r>
            <a:endParaRPr lang="en-US" sz="2800">
              <a:latin typeface="Calibri" panose="020F0502020204030204" charset="0"/>
              <a:cs typeface="Calibri" panose="020F0502020204030204" charset="0"/>
            </a:endParaRPr>
          </a:p>
          <a:p>
            <a:pPr indent="0"/>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HiveQL có thể mở rộng bởi các Custom scalar function (UDF’s), Agression (UDAF’s), và các Table function (UDTF’s)</a:t>
            </a:r>
            <a:endParaRPr lang="en-US" sz="2800">
              <a:latin typeface="Calibri" panose="020F0502020204030204" charset="0"/>
              <a:cs typeface="Calibri" panose="020F0502020204030204" charset="0"/>
            </a:endParaRPr>
          </a:p>
          <a:p>
            <a:pPr indent="0"/>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Hive không yêu cầu dữ liệu phải được đọc và ghi dưới một định dạng của riêng Hive (Hive format). Hoạt động tốt trên Thrift và các định dạng dữ liệu riêng của người sử dụng</a:t>
            </a:r>
            <a:endParaRPr lang="en-US" sz="280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3538220"/>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Ngoài ra, Hive không được thiết kế để cho các giao dịch online (OLTP workloads) và không nên dùng cho các Real-time queries và các cập nhật trên từng dòng trong 1 table (row-level). </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Hive có khả năng mở rộng theo chiều ngang tốt (thực thi tốt trên 1 Hadoop cluster có số tượng máy biến đổi), có khả năng tích hợp với MapReduce framework và UDF, UDAF, UDTF;  có khả năng chống chịu lỗi và mềm dẻo đối với các dữ liệu đầu vào của chính nó</a:t>
            </a:r>
            <a:endParaRPr lang="en-US" sz="2800" b="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2162634" y="3827959"/>
            <a:ext cx="792861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2. KIẾN TRÚC CỦA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11036</Words>
  <Application>WPS Presentation</Application>
  <PresentationFormat>Widescreen</PresentationFormat>
  <Paragraphs>379</Paragraphs>
  <Slides>59</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59</vt:i4>
      </vt:variant>
    </vt:vector>
  </HeadingPairs>
  <TitlesOfParts>
    <vt:vector size="73" baseType="lpstr">
      <vt:lpstr>Arial</vt:lpstr>
      <vt:lpstr>SimSun</vt:lpstr>
      <vt:lpstr>Wingdings</vt:lpstr>
      <vt:lpstr>Calibri</vt:lpstr>
      <vt:lpstr>Fira Sans Medium</vt:lpstr>
      <vt:lpstr>Roboto</vt:lpstr>
      <vt:lpstr>Wide Latin</vt:lpstr>
      <vt:lpstr>Microsoft YaHei</vt:lpstr>
      <vt:lpstr>Arial Unicode MS</vt:lpstr>
      <vt:lpstr>Calibri Light</vt:lpstr>
      <vt:lpstr>Courier New</vt:lpstr>
      <vt:lpstr>Times New Roman</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PC</cp:lastModifiedBy>
  <cp:revision>219</cp:revision>
  <dcterms:created xsi:type="dcterms:W3CDTF">2021-11-17T09:33:00Z</dcterms:created>
  <dcterms:modified xsi:type="dcterms:W3CDTF">2022-12-14T04:53:16Z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F19AD41C9BEB449AAB8D850FCBDBED6D</vt:lpwstr>
  </property>
  <property fmtid="{D5CDD505-2E9C-101B-9397-08002B2CF9AE}" pid="3" name="KSOProductBuildVer">
    <vt:lpwstr>1033-11.2.0.11417</vt:lpwstr>
  </property>
</Properties>
</file>